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2" r:id="rId4"/>
  </p:sldMasterIdLst>
  <p:notesMasterIdLst>
    <p:notesMasterId r:id="rId14"/>
  </p:notesMasterIdLst>
  <p:sldIdLst>
    <p:sldId id="268" r:id="rId5"/>
    <p:sldId id="261" r:id="rId6"/>
    <p:sldId id="263" r:id="rId7"/>
    <p:sldId id="262" r:id="rId8"/>
    <p:sldId id="267" r:id="rId9"/>
    <p:sldId id="264" r:id="rId10"/>
    <p:sldId id="265" r:id="rId11"/>
    <p:sldId id="269" r:id="rId12"/>
    <p:sldId id="25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0036" autoAdjust="0"/>
  </p:normalViewPr>
  <p:slideViewPr>
    <p:cSldViewPr snapToGrid="0">
      <p:cViewPr varScale="1">
        <p:scale>
          <a:sx n="57" d="100"/>
          <a:sy n="57" d="100"/>
        </p:scale>
        <p:origin x="78" y="930"/>
      </p:cViewPr>
      <p:guideLst/>
    </p:cSldViewPr>
  </p:slideViewPr>
  <p:notesTextViewPr>
    <p:cViewPr>
      <p:scale>
        <a:sx n="1" d="1"/>
        <a:sy n="1" d="1"/>
      </p:scale>
      <p:origin x="0" y="-906"/>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7F994-08DA-4FA2-AD66-06FA96A01CA6}" type="datetimeFigureOut">
              <a:rPr lang="en-GB" smtClean="0"/>
              <a:t>20/08/2026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185F4-A24C-4360-9F99-27DAC8FD552B}" type="slidenum">
              <a:rPr lang="en-GB" smtClean="0"/>
              <a:t>‹#›</a:t>
            </a:fld>
            <a:endParaRPr lang="en-GB"/>
          </a:p>
        </p:txBody>
      </p:sp>
    </p:spTree>
    <p:extLst>
      <p:ext uri="{BB962C8B-B14F-4D97-AF65-F5344CB8AC3E}">
        <p14:creationId xmlns:p14="http://schemas.microsoft.com/office/powerpoint/2010/main" val="102461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 everyone, my name is Joseph Barbour and my presentation is on automation and the migration of data in an air-gapped environment.</a:t>
            </a:r>
          </a:p>
          <a:p>
            <a:r>
              <a:rPr lang="en-GB" dirty="0"/>
              <a:t>I’m a database developer working for the Longitudinal Studies Centre Scotland and last year we migrated our Microsoft SQL Server database to Postgres.</a:t>
            </a:r>
          </a:p>
          <a:p>
            <a:r>
              <a:rPr lang="en-GB" dirty="0"/>
              <a:t>I’ve set up a </a:t>
            </a:r>
            <a:r>
              <a:rPr lang="en-GB" dirty="0" err="1"/>
              <a:t>Github</a:t>
            </a:r>
            <a:r>
              <a:rPr lang="en-GB" dirty="0"/>
              <a:t> so that the code we’ve produced will be available via a link and QR code at the end of this presentation.</a:t>
            </a:r>
          </a:p>
          <a:p>
            <a:r>
              <a:rPr lang="en-GB" dirty="0"/>
              <a:t>I’ll be talking about S Q L, which I pronounce “Sequel.” That’s my preference. I much prefer it to spelling it out, or as a certain youtuber calls it: “squeal”</a:t>
            </a:r>
          </a:p>
        </p:txBody>
      </p:sp>
      <p:sp>
        <p:nvSpPr>
          <p:cNvPr id="4" name="Slide Number Placeholder 3"/>
          <p:cNvSpPr>
            <a:spLocks noGrp="1"/>
          </p:cNvSpPr>
          <p:nvPr>
            <p:ph type="sldNum" sz="quarter" idx="5"/>
          </p:nvPr>
        </p:nvSpPr>
        <p:spPr/>
        <p:txBody>
          <a:bodyPr/>
          <a:lstStyle/>
          <a:p>
            <a:fld id="{AE0185F4-A24C-4360-9F99-27DAC8FD552B}" type="slidenum">
              <a:rPr lang="en-GB" smtClean="0"/>
              <a:t>1</a:t>
            </a:fld>
            <a:endParaRPr lang="en-GB"/>
          </a:p>
        </p:txBody>
      </p:sp>
    </p:spTree>
    <p:extLst>
      <p:ext uri="{BB962C8B-B14F-4D97-AF65-F5344CB8AC3E}">
        <p14:creationId xmlns:p14="http://schemas.microsoft.com/office/powerpoint/2010/main" val="598042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about the SLS and our environment made our migration process difficult?</a:t>
            </a:r>
          </a:p>
          <a:p>
            <a:r>
              <a:rPr lang="en-GB" dirty="0"/>
              <a:t>The SLS is the Scottish Longitudinal Study. It’s a large scale, 5% linkage study, accessed via a trusted research environment, or TRE. So this is a study spanning multiple decades.</a:t>
            </a:r>
          </a:p>
          <a:p>
            <a:r>
              <a:rPr lang="en-GB" dirty="0"/>
              <a:t>Our data is air-gapped, meaning no access to the internet, which means we can’t use cloud applications or services that are required to phone home to work. When you search for how to install software or troubleshoot issues, there’s an assumption that you have internet access, and as LLMs are trained on websites like stack overflow, good luck getting </a:t>
            </a:r>
            <a:r>
              <a:rPr lang="en-GB" dirty="0" err="1"/>
              <a:t>ChatGPT</a:t>
            </a:r>
            <a:r>
              <a:rPr lang="en-GB" dirty="0"/>
              <a:t> to help you out with meaningful advice.</a:t>
            </a:r>
          </a:p>
          <a:p>
            <a:r>
              <a:rPr lang="en-GB" dirty="0"/>
              <a:t>Lastly, we moved from a SQL Server in a Windows environment to Postgres in a Linux environment, and just like the air-gapped issue, switching operating systems means even more steps required to get everything installed and migrated.</a:t>
            </a:r>
          </a:p>
        </p:txBody>
      </p:sp>
      <p:sp>
        <p:nvSpPr>
          <p:cNvPr id="4" name="Slide Number Placeholder 3"/>
          <p:cNvSpPr>
            <a:spLocks noGrp="1"/>
          </p:cNvSpPr>
          <p:nvPr>
            <p:ph type="sldNum" sz="quarter" idx="5"/>
          </p:nvPr>
        </p:nvSpPr>
        <p:spPr/>
        <p:txBody>
          <a:bodyPr/>
          <a:lstStyle/>
          <a:p>
            <a:fld id="{AE0185F4-A24C-4360-9F99-27DAC8FD552B}" type="slidenum">
              <a:rPr lang="en-GB" smtClean="0"/>
              <a:t>2</a:t>
            </a:fld>
            <a:endParaRPr lang="en-GB"/>
          </a:p>
        </p:txBody>
      </p:sp>
    </p:spTree>
    <p:extLst>
      <p:ext uri="{BB962C8B-B14F-4D97-AF65-F5344CB8AC3E}">
        <p14:creationId xmlns:p14="http://schemas.microsoft.com/office/powerpoint/2010/main" val="260133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plan was to make use of </a:t>
            </a:r>
            <a:r>
              <a:rPr lang="en-GB" dirty="0" err="1"/>
              <a:t>DBeaver</a:t>
            </a:r>
            <a:r>
              <a:rPr lang="en-GB" dirty="0"/>
              <a:t> to handle migration tasks, then use Python scripts to automate conversion from SQL Server specific functions and replace with Postgres equivalents.</a:t>
            </a:r>
          </a:p>
          <a:p>
            <a:r>
              <a:rPr lang="en-GB" dirty="0"/>
              <a:t>Specifically the Enterprise version of </a:t>
            </a:r>
            <a:r>
              <a:rPr lang="en-GB" dirty="0" err="1"/>
              <a:t>DBeaver</a:t>
            </a:r>
            <a:r>
              <a:rPr lang="en-GB" dirty="0"/>
              <a:t> offered some migration tools. These tools included the ability to export .</a:t>
            </a:r>
            <a:r>
              <a:rPr lang="en-GB" dirty="0" err="1"/>
              <a:t>sql</a:t>
            </a:r>
            <a:r>
              <a:rPr lang="en-GB" dirty="0"/>
              <a:t> schema creation files to re-create out tables and views. By no means is </a:t>
            </a:r>
            <a:r>
              <a:rPr lang="en-GB" dirty="0" err="1"/>
              <a:t>DBeaver</a:t>
            </a:r>
            <a:r>
              <a:rPr lang="en-GB" dirty="0"/>
              <a:t> required for this process, it’s just the software I was the most familiar with and had some migration tools in the Enterprise version.</a:t>
            </a:r>
          </a:p>
          <a:p>
            <a:r>
              <a:rPr lang="en-GB" dirty="0"/>
              <a:t>Views were</a:t>
            </a:r>
            <a:r>
              <a:rPr lang="en-GB" baseline="0" dirty="0"/>
              <a:t> typically more problematic than tables, because SQL Server makes assumptions about your data (and it’s not always right).</a:t>
            </a:r>
          </a:p>
          <a:p>
            <a:r>
              <a:rPr lang="en-GB" baseline="0" dirty="0"/>
              <a:t>On the subject of replacements, Postgres doesn’t like fields that start with numbers, so that’s something we had to fix, and we did it with a python script and several rounds of trial and error.</a:t>
            </a:r>
          </a:p>
          <a:p>
            <a:r>
              <a:rPr lang="en-GB" baseline="0" dirty="0"/>
              <a:t>As the saying goes, if at first you don’t succeed, try, try again. If it still doesn’t work, then try once more, with feeling!</a:t>
            </a:r>
            <a:endParaRPr lang="en-GB" dirty="0"/>
          </a:p>
        </p:txBody>
      </p:sp>
      <p:sp>
        <p:nvSpPr>
          <p:cNvPr id="4" name="Slide Number Placeholder 3"/>
          <p:cNvSpPr>
            <a:spLocks noGrp="1"/>
          </p:cNvSpPr>
          <p:nvPr>
            <p:ph type="sldNum" sz="quarter" idx="5"/>
          </p:nvPr>
        </p:nvSpPr>
        <p:spPr/>
        <p:txBody>
          <a:bodyPr/>
          <a:lstStyle/>
          <a:p>
            <a:fld id="{B63FB5DE-B8DC-4ED4-9DB4-1E6411DF08A3}" type="slidenum">
              <a:rPr lang="en-GB" smtClean="0"/>
              <a:t>3</a:t>
            </a:fld>
            <a:endParaRPr lang="en-GB"/>
          </a:p>
        </p:txBody>
      </p:sp>
    </p:spTree>
    <p:extLst>
      <p:ext uri="{BB962C8B-B14F-4D97-AF65-F5344CB8AC3E}">
        <p14:creationId xmlns:p14="http://schemas.microsoft.com/office/powerpoint/2010/main" val="592506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what’s required to ensure due diligence and preserve our data integrity?</a:t>
            </a:r>
          </a:p>
          <a:p>
            <a:r>
              <a:rPr lang="en-GB" dirty="0"/>
              <a:t>We needed to ensure every schema and every table was migrated, so our script looped through all schemas and tables, logging their names, their record counts, and their keys.</a:t>
            </a:r>
          </a:p>
          <a:p>
            <a:r>
              <a:rPr lang="en-GB" dirty="0"/>
              <a:t>We let </a:t>
            </a:r>
            <a:r>
              <a:rPr lang="en-GB" dirty="0" err="1"/>
              <a:t>DBeaver</a:t>
            </a:r>
            <a:r>
              <a:rPr lang="en-GB" dirty="0"/>
              <a:t> auto-assign data types, and differences were manually reviewed, which was thankfully pretty rare.</a:t>
            </a:r>
          </a:p>
          <a:p>
            <a:r>
              <a:rPr lang="en-GB" dirty="0"/>
              <a:t>Our Python comparison script makes use of a package called </a:t>
            </a:r>
            <a:r>
              <a:rPr lang="en-GB" dirty="0" err="1"/>
              <a:t>datacompy</a:t>
            </a:r>
            <a:r>
              <a:rPr lang="en-GB" dirty="0"/>
              <a:t>, which requires a key field or set of fields, so we had to make sure all of our tables had keys. This is just good practice anyways.</a:t>
            </a:r>
          </a:p>
          <a:p>
            <a:r>
              <a:rPr lang="en-GB" dirty="0"/>
              <a:t>Syntax for SQL Server and Postgres differ a bit, so when re-creating our views, we ran the .</a:t>
            </a:r>
            <a:r>
              <a:rPr lang="en-GB" dirty="0" err="1"/>
              <a:t>sql</a:t>
            </a:r>
            <a:r>
              <a:rPr lang="en-GB" dirty="0"/>
              <a:t> files through a script that used regular expressions, or regex, to find and replace common functions and fix formatting differences. We attempted to run these .</a:t>
            </a:r>
            <a:r>
              <a:rPr lang="en-GB" dirty="0" err="1"/>
              <a:t>sql</a:t>
            </a:r>
            <a:r>
              <a:rPr lang="en-GB" dirty="0"/>
              <a:t> files to create our views in Postgres, but several of them failed and required further manual review. We split up all the views amongst our staff, converted them manually, and then had a second member peer check each one.</a:t>
            </a:r>
          </a:p>
        </p:txBody>
      </p:sp>
      <p:sp>
        <p:nvSpPr>
          <p:cNvPr id="4" name="Slide Number Placeholder 3"/>
          <p:cNvSpPr>
            <a:spLocks noGrp="1"/>
          </p:cNvSpPr>
          <p:nvPr>
            <p:ph type="sldNum" sz="quarter" idx="5"/>
          </p:nvPr>
        </p:nvSpPr>
        <p:spPr/>
        <p:txBody>
          <a:bodyPr/>
          <a:lstStyle/>
          <a:p>
            <a:fld id="{AE0185F4-A24C-4360-9F99-27DAC8FD552B}" type="slidenum">
              <a:rPr lang="en-GB" smtClean="0"/>
              <a:t>4</a:t>
            </a:fld>
            <a:endParaRPr lang="en-GB"/>
          </a:p>
        </p:txBody>
      </p:sp>
    </p:spTree>
    <p:extLst>
      <p:ext uri="{BB962C8B-B14F-4D97-AF65-F5344CB8AC3E}">
        <p14:creationId xmlns:p14="http://schemas.microsoft.com/office/powerpoint/2010/main" val="1083220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Formatting is a big part of the problem you’ll run into migrating your data from one type of SQL database into another. Luckily, a majority of that can be resolved with regex and Python.</a:t>
            </a:r>
          </a:p>
          <a:p>
            <a:r>
              <a:rPr lang="en-GB" dirty="0"/>
              <a:t>Technically a lot of this could have been ignored, and we could have migrated our data in with the exact same table and field names that we had in SQL Server, but it would have caused more work in every single query in the future because you’d have to put quotes around every single field name that had one of these issues. Plus, you really shouldn’t try to force a triangle through the square hole. If you’re changing SQL architectures, then embrace the one you’re moving to.</a:t>
            </a:r>
            <a:br>
              <a:rPr lang="en-GB" dirty="0"/>
            </a:br>
            <a:r>
              <a:rPr lang="en-GB" dirty="0"/>
              <a:t>In our case, that meant following common Postgres standards such as, making names lower case,  replacing spaces and hyphens with underscores, adding an underscore to the beginning of field names that start with numbers, and removing leading and trailing spaces.</a:t>
            </a:r>
          </a:p>
          <a:p>
            <a:r>
              <a:rPr lang="en-GB" dirty="0"/>
              <a:t>Also, can I just ask why this was even allowed in SQL Server? I know technically Postgres will allow you to name fields with spaces or odd characters, but at least it makes you jump through some hoops to do so.</a:t>
            </a:r>
          </a:p>
          <a:p>
            <a:r>
              <a:rPr lang="en-GB" dirty="0"/>
              <a:t>Anyways, we took the schema creation files exported from </a:t>
            </a:r>
            <a:r>
              <a:rPr lang="en-GB" dirty="0" err="1"/>
              <a:t>DBeaver</a:t>
            </a:r>
            <a:r>
              <a:rPr lang="en-GB" dirty="0"/>
              <a:t>, ran them through our script, to update to a Postgres friendly format, then used the updated files to create our schemas and tables in Postgres.</a:t>
            </a:r>
          </a:p>
        </p:txBody>
      </p:sp>
      <p:sp>
        <p:nvSpPr>
          <p:cNvPr id="4" name="Slide Number Placeholder 3"/>
          <p:cNvSpPr>
            <a:spLocks noGrp="1"/>
          </p:cNvSpPr>
          <p:nvPr>
            <p:ph type="sldNum" sz="quarter" idx="5"/>
          </p:nvPr>
        </p:nvSpPr>
        <p:spPr/>
        <p:txBody>
          <a:bodyPr/>
          <a:lstStyle/>
          <a:p>
            <a:fld id="{AE0185F4-A24C-4360-9F99-27DAC8FD552B}" type="slidenum">
              <a:rPr lang="en-GB" smtClean="0"/>
              <a:t>5</a:t>
            </a:fld>
            <a:endParaRPr lang="en-GB"/>
          </a:p>
        </p:txBody>
      </p:sp>
    </p:spTree>
    <p:extLst>
      <p:ext uri="{BB962C8B-B14F-4D97-AF65-F5344CB8AC3E}">
        <p14:creationId xmlns:p14="http://schemas.microsoft.com/office/powerpoint/2010/main" val="3129340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What’s unexpected,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start out with: memory requirements. Our workstations had 16GB of RAM, which turned out to be insufficient. Pandas holds an entire table in memory, and </a:t>
            </a:r>
            <a:r>
              <a:rPr lang="en-GB" dirty="0" err="1"/>
              <a:t>datacompy</a:t>
            </a:r>
            <a:r>
              <a:rPr lang="en-GB" dirty="0"/>
              <a:t> is used to compare it to the second copy, so a 12GB table requires well over 24 GB of memory.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Luckily, this was before the RAM crisis and we were able to instal 32GB of RAM, but even then, it wasn’t enough, so I altered the code to incorporate chunking.</a:t>
            </a:r>
          </a:p>
          <a:p>
            <a:r>
              <a:rPr lang="en-GB" dirty="0"/>
              <a:t>Chunking had its own drawbacks, as </a:t>
            </a:r>
            <a:r>
              <a:rPr lang="en-GB" dirty="0" err="1"/>
              <a:t>datacompy’s</a:t>
            </a:r>
            <a:r>
              <a:rPr lang="en-GB" dirty="0"/>
              <a:t> comparison are built around looking at an entire dataset, but it still achieved the goal of alerting us of any differences within the data.</a:t>
            </a:r>
          </a:p>
          <a:p>
            <a:r>
              <a:rPr lang="en-GB" dirty="0"/>
              <a:t>The next unexpected problems came from searching and following instructions on the internet, which largely assume that you will have internet access, and finally, that you are either a Windows user or a Linux user, but we were migrating from a Windows environment to a Linux environment, which only further complicated those processes.</a:t>
            </a:r>
          </a:p>
          <a:p>
            <a:r>
              <a:rPr lang="en-GB" dirty="0"/>
              <a:t>For example, we had no access to a internet-connected Linux device to run the commands to download the installation files. Instead, we had to download the binaries from a Windows computer, and build the binaries, which is a more complicated process.</a:t>
            </a:r>
          </a:p>
        </p:txBody>
      </p:sp>
      <p:sp>
        <p:nvSpPr>
          <p:cNvPr id="4" name="Slide Number Placeholder 3"/>
          <p:cNvSpPr>
            <a:spLocks noGrp="1"/>
          </p:cNvSpPr>
          <p:nvPr>
            <p:ph type="sldNum" sz="quarter" idx="5"/>
          </p:nvPr>
        </p:nvSpPr>
        <p:spPr/>
        <p:txBody>
          <a:bodyPr/>
          <a:lstStyle/>
          <a:p>
            <a:fld id="{B63FB5DE-B8DC-4ED4-9DB4-1E6411DF08A3}" type="slidenum">
              <a:rPr lang="en-GB" smtClean="0"/>
              <a:t>6</a:t>
            </a:fld>
            <a:endParaRPr lang="en-GB"/>
          </a:p>
        </p:txBody>
      </p:sp>
    </p:spTree>
    <p:extLst>
      <p:ext uri="{BB962C8B-B14F-4D97-AF65-F5344CB8AC3E}">
        <p14:creationId xmlns:p14="http://schemas.microsoft.com/office/powerpoint/2010/main" val="2832863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to our results.</a:t>
            </a:r>
          </a:p>
          <a:p>
            <a:r>
              <a:rPr lang="en-GB" dirty="0"/>
              <a:t>Overwhelmingly, it was a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The combination of scripted and manual efforts allowed us to successfully migrate our data with a high degree of confidence that we had not lost any data, and were aware of the small number of differences we had encountered. The only differences we ran into were a couple of date-time records within a specific date range. SQL Server assumes you’re in the US, even when using the English locale, so it uses the US daylight savings time instead of the UK daylight savings time. Just another reason I’m glad we switched over.</a:t>
            </a:r>
          </a:p>
          <a:p>
            <a:r>
              <a:rPr lang="en-GB" dirty="0"/>
              <a:t>Roughly, 60 schemas, 5000 tables, and 975 million records had been migrated and validated in the end.</a:t>
            </a:r>
          </a:p>
        </p:txBody>
      </p:sp>
      <p:sp>
        <p:nvSpPr>
          <p:cNvPr id="4" name="Slide Number Placeholder 3"/>
          <p:cNvSpPr>
            <a:spLocks noGrp="1"/>
          </p:cNvSpPr>
          <p:nvPr>
            <p:ph type="sldNum" sz="quarter" idx="5"/>
          </p:nvPr>
        </p:nvSpPr>
        <p:spPr/>
        <p:txBody>
          <a:bodyPr/>
          <a:lstStyle/>
          <a:p>
            <a:fld id="{AE0185F4-A24C-4360-9F99-27DAC8FD552B}" type="slidenum">
              <a:rPr lang="en-GB" smtClean="0"/>
              <a:t>7</a:t>
            </a:fld>
            <a:endParaRPr lang="en-GB"/>
          </a:p>
        </p:txBody>
      </p:sp>
    </p:spTree>
    <p:extLst>
      <p:ext uri="{BB962C8B-B14F-4D97-AF65-F5344CB8AC3E}">
        <p14:creationId xmlns:p14="http://schemas.microsoft.com/office/powerpoint/2010/main" val="721347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I’ve presented this in the past, these are some of the most common questions that came up.</a:t>
            </a:r>
          </a:p>
          <a:p>
            <a:r>
              <a:rPr lang="en-GB" dirty="0"/>
              <a:t>Though I would love to claim credit for moving us off Microsoft, the decision was made for us, as our safe setting environment dictated the move to Linux. Microsoft’s push for users to use CoPilot and it’s integration with all their other tools has serious data security implications, so I think moving to Linux was the right choice, even if it means some moving pains for our staff and researchers.</a:t>
            </a:r>
          </a:p>
          <a:p>
            <a:r>
              <a:rPr lang="en-GB" dirty="0"/>
              <a:t>As for Postgres, it’s a solid and well tested relational database system, and the fact that it’s open source means there are a lot of learning resources out there for it. Moving off Microsoft’s SQL Server is also something I fully endorsed, as Microsoft makes too many assumptions about your data, and when it’s wrong, that can cause issues.</a:t>
            </a:r>
          </a:p>
          <a:p>
            <a:r>
              <a:rPr lang="en-GB" dirty="0"/>
              <a:t>Our Python scripts handled both the schema standardisation tasks as well as the data comparison tasks, and we’ve made that code available on our </a:t>
            </a:r>
            <a:r>
              <a:rPr lang="en-GB" dirty="0" err="1"/>
              <a:t>github</a:t>
            </a:r>
            <a:r>
              <a:rPr lang="en-GB" dirty="0"/>
              <a:t> page.</a:t>
            </a:r>
          </a:p>
          <a:p>
            <a:r>
              <a:rPr lang="en-GB" dirty="0"/>
              <a:t>Another question I frequently got was on permissions to access data. We’re not sharing our own setup, as it’s specific to our needs, but Postgres allows you to assign data access privileges as needed. Just make sure you test to make sure those permissions work as you intended them to.</a:t>
            </a:r>
          </a:p>
        </p:txBody>
      </p:sp>
      <p:sp>
        <p:nvSpPr>
          <p:cNvPr id="4" name="Slide Number Placeholder 3"/>
          <p:cNvSpPr>
            <a:spLocks noGrp="1"/>
          </p:cNvSpPr>
          <p:nvPr>
            <p:ph type="sldNum" sz="quarter" idx="5"/>
          </p:nvPr>
        </p:nvSpPr>
        <p:spPr/>
        <p:txBody>
          <a:bodyPr/>
          <a:lstStyle/>
          <a:p>
            <a:fld id="{AE0185F4-A24C-4360-9F99-27DAC8FD552B}" type="slidenum">
              <a:rPr lang="en-GB" smtClean="0"/>
              <a:t>8</a:t>
            </a:fld>
            <a:endParaRPr lang="en-GB"/>
          </a:p>
        </p:txBody>
      </p:sp>
    </p:spTree>
    <p:extLst>
      <p:ext uri="{BB962C8B-B14F-4D97-AF65-F5344CB8AC3E}">
        <p14:creationId xmlns:p14="http://schemas.microsoft.com/office/powerpoint/2010/main" val="2527871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code is available on </a:t>
            </a:r>
            <a:r>
              <a:rPr lang="en-GB" dirty="0" err="1"/>
              <a:t>Github</a:t>
            </a:r>
            <a:r>
              <a:rPr lang="en-GB" dirty="0"/>
              <a:t> for anyone to access. Feel free to look through it, use it, customise it, whatever you like. The code assumes a migration of SQL Server to Postgres, but you can alter the regex and the queries for whatever source and target database architecture you’re using. You could even just reverse the source and target database queries, if you’re converting from Postgres to SQL Server… but I don’t know why you would want to do that. A bit of Python knowledge would definitely be useful if you plan to follow or customise the process we used.</a:t>
            </a:r>
          </a:p>
        </p:txBody>
      </p:sp>
      <p:sp>
        <p:nvSpPr>
          <p:cNvPr id="4" name="Slide Number Placeholder 3"/>
          <p:cNvSpPr>
            <a:spLocks noGrp="1"/>
          </p:cNvSpPr>
          <p:nvPr>
            <p:ph type="sldNum" sz="quarter" idx="5"/>
          </p:nvPr>
        </p:nvSpPr>
        <p:spPr/>
        <p:txBody>
          <a:bodyPr/>
          <a:lstStyle/>
          <a:p>
            <a:fld id="{AE0185F4-A24C-4360-9F99-27DAC8FD552B}" type="slidenum">
              <a:rPr lang="en-GB" smtClean="0"/>
              <a:t>9</a:t>
            </a:fld>
            <a:endParaRPr lang="en-GB"/>
          </a:p>
        </p:txBody>
      </p:sp>
    </p:spTree>
    <p:extLst>
      <p:ext uri="{BB962C8B-B14F-4D97-AF65-F5344CB8AC3E}">
        <p14:creationId xmlns:p14="http://schemas.microsoft.com/office/powerpoint/2010/main" val="255908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6DFF08F-DC6B-4601-B491-B0F83F6DD2DA}" type="datetimeFigureOut">
              <a:rPr lang="en-US" smtClean="0"/>
              <a:pPr/>
              <a:t>8/20/2026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9601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096032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8570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0340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32180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52684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90883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75761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smtClean="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1999533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23593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62267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5946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87452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60008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6DFF08F-DC6B-4601-B491-B0F83F6DD2DA}" type="datetimeFigureOut">
              <a:rPr lang="en-US" smtClean="0"/>
              <a:pPr/>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87685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9751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97782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6DFF08F-DC6B-4601-B491-B0F83F6DD2DA}" type="datetimeFigureOut">
              <a:rPr lang="en-US" smtClean="0"/>
              <a:pPr/>
              <a:t>8/20/2026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75950109"/>
      </p:ext>
    </p:extLst>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if"/><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5E28887-95FF-454B-ABAF-AB39F5855F6E}"/>
              </a:ext>
            </a:extLst>
          </p:cNvPr>
          <p:cNvSpPr txBox="1">
            <a:spLocks/>
          </p:cNvSpPr>
          <p:nvPr/>
        </p:nvSpPr>
        <p:spPr>
          <a:xfrm>
            <a:off x="1876423" y="0"/>
            <a:ext cx="8791575" cy="25568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GB" sz="4800" dirty="0"/>
              <a:t>Automation and the</a:t>
            </a:r>
            <a:br>
              <a:rPr lang="en-GB" sz="4800" dirty="0"/>
            </a:br>
            <a:r>
              <a:rPr lang="en-GB" sz="4800" dirty="0"/>
              <a:t>Migration of Data In An</a:t>
            </a:r>
            <a:br>
              <a:rPr lang="en-GB" sz="4800" dirty="0"/>
            </a:br>
            <a:r>
              <a:rPr lang="en-GB" sz="4800" dirty="0"/>
              <a:t>Air-Gapped Environment</a:t>
            </a:r>
          </a:p>
        </p:txBody>
      </p:sp>
      <p:sp>
        <p:nvSpPr>
          <p:cNvPr id="5" name="Subtitle 2">
            <a:extLst>
              <a:ext uri="{FF2B5EF4-FFF2-40B4-BE49-F238E27FC236}">
                <a16:creationId xmlns:a16="http://schemas.microsoft.com/office/drawing/2014/main" id="{4CDBD325-1D59-4443-AFB4-8118A00C8D8A}"/>
              </a:ext>
            </a:extLst>
          </p:cNvPr>
          <p:cNvSpPr txBox="1">
            <a:spLocks/>
          </p:cNvSpPr>
          <p:nvPr/>
        </p:nvSpPr>
        <p:spPr>
          <a:xfrm>
            <a:off x="1876424" y="3602038"/>
            <a:ext cx="8791575" cy="165576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GB" sz="1900" cap="all" dirty="0">
                <a:solidFill>
                  <a:schemeClr val="tx2"/>
                </a:solidFill>
              </a:rPr>
              <a:t>Joseph Barbour</a:t>
            </a:r>
          </a:p>
          <a:p>
            <a:pPr marL="0" indent="0">
              <a:buNone/>
            </a:pPr>
            <a:r>
              <a:rPr lang="en-GB" sz="1900" cap="all" dirty="0">
                <a:solidFill>
                  <a:schemeClr val="tx2"/>
                </a:solidFill>
              </a:rPr>
              <a:t>Database developer for the LSCS (Longitudinal Studies Centre Scotland)</a:t>
            </a:r>
          </a:p>
          <a:p>
            <a:pPr marL="0" indent="0">
              <a:buNone/>
            </a:pPr>
            <a:r>
              <a:rPr lang="en-GB" sz="1900" cap="all" dirty="0">
                <a:solidFill>
                  <a:schemeClr val="tx2"/>
                </a:solidFill>
              </a:rPr>
              <a:t>University of Edinburgh</a:t>
            </a:r>
          </a:p>
        </p:txBody>
      </p:sp>
    </p:spTree>
    <p:extLst>
      <p:ext uri="{BB962C8B-B14F-4D97-AF65-F5344CB8AC3E}">
        <p14:creationId xmlns:p14="http://schemas.microsoft.com/office/powerpoint/2010/main" val="2218068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6D7A-86F5-4B2D-B561-55A3E13ED80D}"/>
              </a:ext>
            </a:extLst>
          </p:cNvPr>
          <p:cNvSpPr>
            <a:spLocks noGrp="1"/>
          </p:cNvSpPr>
          <p:nvPr>
            <p:ph type="title"/>
          </p:nvPr>
        </p:nvSpPr>
        <p:spPr>
          <a:xfrm>
            <a:off x="1141412" y="0"/>
            <a:ext cx="9905998" cy="1478570"/>
          </a:xfrm>
        </p:spPr>
        <p:txBody>
          <a:bodyPr>
            <a:normAutofit fontScale="90000"/>
          </a:bodyPr>
          <a:lstStyle/>
          <a:p>
            <a:pPr algn="ctr"/>
            <a:r>
              <a:rPr lang="en-GB" dirty="0"/>
              <a:t>The Scottish Longitudinal Study (SLS)</a:t>
            </a:r>
            <a:br>
              <a:rPr lang="en-GB" dirty="0"/>
            </a:br>
            <a:r>
              <a:rPr lang="en-GB" dirty="0"/>
              <a:t>and what issues complicated data migration</a:t>
            </a:r>
          </a:p>
        </p:txBody>
      </p:sp>
      <p:sp>
        <p:nvSpPr>
          <p:cNvPr id="3" name="Content Placeholder 2">
            <a:extLst>
              <a:ext uri="{FF2B5EF4-FFF2-40B4-BE49-F238E27FC236}">
                <a16:creationId xmlns:a16="http://schemas.microsoft.com/office/drawing/2014/main" id="{1CE1083B-4631-4438-A916-D7F6033918F4}"/>
              </a:ext>
            </a:extLst>
          </p:cNvPr>
          <p:cNvSpPr>
            <a:spLocks noGrp="1"/>
          </p:cNvSpPr>
          <p:nvPr>
            <p:ph idx="1"/>
          </p:nvPr>
        </p:nvSpPr>
        <p:spPr>
          <a:xfrm>
            <a:off x="1141412" y="1753386"/>
            <a:ext cx="9905999" cy="4798243"/>
          </a:xfrm>
        </p:spPr>
        <p:txBody>
          <a:bodyPr>
            <a:normAutofit/>
          </a:bodyPr>
          <a:lstStyle/>
          <a:p>
            <a:r>
              <a:rPr lang="en-GB" dirty="0"/>
              <a:t>Long running study with decades of data to validate (thousands of tables)</a:t>
            </a:r>
          </a:p>
          <a:p>
            <a:r>
              <a:rPr lang="en-GB" dirty="0"/>
              <a:t>Air-Gapped Environment: No access to the internet</a:t>
            </a:r>
          </a:p>
          <a:p>
            <a:pPr lvl="1"/>
            <a:r>
              <a:rPr lang="en-GB" dirty="0"/>
              <a:t>Could not use any software that relied on cloud services or were required to “phone home”</a:t>
            </a:r>
          </a:p>
          <a:p>
            <a:pPr lvl="1"/>
            <a:r>
              <a:rPr lang="en-GB" dirty="0"/>
              <a:t>Most Stack Overflow and technical websites assume the user will have internet access</a:t>
            </a:r>
          </a:p>
          <a:p>
            <a:pPr lvl="1"/>
            <a:r>
              <a:rPr lang="en-GB" dirty="0"/>
              <a:t>Good luck getting </a:t>
            </a:r>
            <a:r>
              <a:rPr lang="en-GB" dirty="0" err="1"/>
              <a:t>ChatGPT</a:t>
            </a:r>
            <a:r>
              <a:rPr lang="en-GB" dirty="0"/>
              <a:t> to help you with this sort of requirement</a:t>
            </a:r>
          </a:p>
          <a:p>
            <a:r>
              <a:rPr lang="en-GB" dirty="0"/>
              <a:t>Locally managed Microsoft SQL Server being migrated to PostgreSQL</a:t>
            </a:r>
          </a:p>
          <a:p>
            <a:pPr lvl="1"/>
            <a:r>
              <a:rPr lang="en-GB" dirty="0"/>
              <a:t>Different database software comes with its own syntax differences and standards.</a:t>
            </a:r>
          </a:p>
          <a:p>
            <a:r>
              <a:rPr lang="en-GB" dirty="0"/>
              <a:t>Changed from a Windows environment to Linux</a:t>
            </a:r>
          </a:p>
        </p:txBody>
      </p:sp>
    </p:spTree>
    <p:extLst>
      <p:ext uri="{BB962C8B-B14F-4D97-AF65-F5344CB8AC3E}">
        <p14:creationId xmlns:p14="http://schemas.microsoft.com/office/powerpoint/2010/main" val="2063788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D294-8C37-44A8-8800-F9CCA274BC50}"/>
              </a:ext>
            </a:extLst>
          </p:cNvPr>
          <p:cNvSpPr>
            <a:spLocks noGrp="1"/>
          </p:cNvSpPr>
          <p:nvPr>
            <p:ph type="title"/>
          </p:nvPr>
        </p:nvSpPr>
        <p:spPr>
          <a:xfrm>
            <a:off x="1141412" y="0"/>
            <a:ext cx="9905998" cy="1478570"/>
          </a:xfrm>
        </p:spPr>
        <p:txBody>
          <a:bodyPr/>
          <a:lstStyle/>
          <a:p>
            <a:pPr algn="ctr"/>
            <a:r>
              <a:rPr lang="en-GB" dirty="0"/>
              <a:t>The Plan!</a:t>
            </a:r>
          </a:p>
        </p:txBody>
      </p:sp>
      <p:sp>
        <p:nvSpPr>
          <p:cNvPr id="3" name="Content Placeholder 2">
            <a:extLst>
              <a:ext uri="{FF2B5EF4-FFF2-40B4-BE49-F238E27FC236}">
                <a16:creationId xmlns:a16="http://schemas.microsoft.com/office/drawing/2014/main" id="{BC5EBF00-C5BF-4881-9D0D-E45C978E4C03}"/>
              </a:ext>
            </a:extLst>
          </p:cNvPr>
          <p:cNvSpPr>
            <a:spLocks noGrp="1"/>
          </p:cNvSpPr>
          <p:nvPr>
            <p:ph idx="1"/>
          </p:nvPr>
        </p:nvSpPr>
        <p:spPr>
          <a:xfrm>
            <a:off x="1141412" y="1478571"/>
            <a:ext cx="9905999" cy="3421930"/>
          </a:xfrm>
        </p:spPr>
        <p:txBody>
          <a:bodyPr>
            <a:normAutofit/>
          </a:bodyPr>
          <a:lstStyle/>
          <a:p>
            <a:r>
              <a:rPr lang="en-GB" dirty="0" err="1"/>
              <a:t>DBeaver</a:t>
            </a:r>
            <a:r>
              <a:rPr lang="en-GB" dirty="0"/>
              <a:t> for data migration *Enterprise version used</a:t>
            </a:r>
          </a:p>
          <a:p>
            <a:r>
              <a:rPr lang="en-GB" dirty="0"/>
              <a:t>Export Table &amp; View creation .</a:t>
            </a:r>
            <a:r>
              <a:rPr lang="en-GB" dirty="0" err="1"/>
              <a:t>sql</a:t>
            </a:r>
            <a:r>
              <a:rPr lang="en-GB" dirty="0"/>
              <a:t> files from SQL Server (</a:t>
            </a:r>
            <a:r>
              <a:rPr lang="en-GB" dirty="0" err="1"/>
              <a:t>DBeaver</a:t>
            </a:r>
            <a:r>
              <a:rPr lang="en-GB" dirty="0"/>
              <a:t>)</a:t>
            </a:r>
            <a:endParaRPr lang="en-GB" dirty="0">
              <a:solidFill>
                <a:srgbClr val="FF0000"/>
              </a:solidFill>
            </a:endParaRPr>
          </a:p>
          <a:p>
            <a:r>
              <a:rPr lang="en-GB" dirty="0"/>
              <a:t>Python script run on the .</a:t>
            </a:r>
            <a:r>
              <a:rPr lang="en-GB" dirty="0" err="1"/>
              <a:t>sql</a:t>
            </a:r>
            <a:r>
              <a:rPr lang="en-GB" dirty="0"/>
              <a:t> files to find SQL Server specific functions and replace with Postgres equivalents</a:t>
            </a:r>
          </a:p>
          <a:p>
            <a:r>
              <a:rPr lang="en-GB" dirty="0"/>
              <a:t>Manually review and peer check the views that didn’t automatically succeed after script replacements.</a:t>
            </a:r>
          </a:p>
        </p:txBody>
      </p:sp>
      <p:sp>
        <p:nvSpPr>
          <p:cNvPr id="4" name="TextBox 3">
            <a:extLst>
              <a:ext uri="{FF2B5EF4-FFF2-40B4-BE49-F238E27FC236}">
                <a16:creationId xmlns:a16="http://schemas.microsoft.com/office/drawing/2014/main" id="{ACF678AD-F00B-4BAC-884C-C3F2030465F7}"/>
              </a:ext>
            </a:extLst>
          </p:cNvPr>
          <p:cNvSpPr txBox="1"/>
          <p:nvPr/>
        </p:nvSpPr>
        <p:spPr>
          <a:xfrm>
            <a:off x="3342532" y="4657611"/>
            <a:ext cx="6392334" cy="1938992"/>
          </a:xfrm>
          <a:prstGeom prst="rect">
            <a:avLst/>
          </a:prstGeom>
          <a:noFill/>
        </p:spPr>
        <p:txBody>
          <a:bodyPr wrap="square" rtlCol="0">
            <a:spAutoFit/>
          </a:bodyPr>
          <a:lstStyle/>
          <a:p>
            <a:r>
              <a:rPr lang="en-GB" sz="2400" dirty="0"/>
              <a:t>if </a:t>
            </a:r>
            <a:r>
              <a:rPr lang="en-GB" sz="2400" dirty="0" err="1"/>
              <a:t>atfirst</a:t>
            </a:r>
            <a:r>
              <a:rPr lang="en-GB" sz="2400" dirty="0"/>
              <a:t>(</a:t>
            </a:r>
            <a:r>
              <a:rPr lang="en-GB" sz="2400" dirty="0" err="1"/>
              <a:t>u!succeed</a:t>
            </a:r>
            <a:r>
              <a:rPr lang="en-GB" sz="2400" dirty="0"/>
              <a:t>):</a:t>
            </a:r>
          </a:p>
          <a:p>
            <a:r>
              <a:rPr lang="en-GB" sz="2400" dirty="0"/>
              <a:t>     try:</a:t>
            </a:r>
          </a:p>
          <a:p>
            <a:r>
              <a:rPr lang="en-GB" sz="2400" dirty="0"/>
              <a:t>          </a:t>
            </a:r>
            <a:r>
              <a:rPr lang="en-GB" sz="2400" dirty="0" err="1"/>
              <a:t>tryagain</a:t>
            </a:r>
            <a:r>
              <a:rPr lang="en-GB" sz="2400" dirty="0"/>
              <a:t>()</a:t>
            </a:r>
          </a:p>
          <a:p>
            <a:r>
              <a:rPr lang="en-GB" sz="2400" dirty="0"/>
              <a:t>     except:</a:t>
            </a:r>
          </a:p>
          <a:p>
            <a:r>
              <a:rPr lang="en-GB" sz="2400" dirty="0"/>
              <a:t>          print(“Once more, with feeling”)</a:t>
            </a:r>
          </a:p>
        </p:txBody>
      </p:sp>
    </p:spTree>
    <p:extLst>
      <p:ext uri="{BB962C8B-B14F-4D97-AF65-F5344CB8AC3E}">
        <p14:creationId xmlns:p14="http://schemas.microsoft.com/office/powerpoint/2010/main" val="356798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43CD-255B-4E6A-81F5-0C2B50B21E1F}"/>
              </a:ext>
            </a:extLst>
          </p:cNvPr>
          <p:cNvSpPr>
            <a:spLocks noGrp="1"/>
          </p:cNvSpPr>
          <p:nvPr>
            <p:ph type="title"/>
          </p:nvPr>
        </p:nvSpPr>
        <p:spPr>
          <a:xfrm>
            <a:off x="1141413" y="0"/>
            <a:ext cx="9905998" cy="1478570"/>
          </a:xfrm>
        </p:spPr>
        <p:txBody>
          <a:bodyPr/>
          <a:lstStyle/>
          <a:p>
            <a:pPr algn="ctr"/>
            <a:r>
              <a:rPr lang="en-GB" dirty="0"/>
              <a:t>Due Diligence</a:t>
            </a:r>
            <a:br>
              <a:rPr lang="en-GB" dirty="0"/>
            </a:br>
            <a:r>
              <a:rPr lang="en-GB" dirty="0"/>
              <a:t>Making sure data integrity is maintained</a:t>
            </a:r>
          </a:p>
        </p:txBody>
      </p:sp>
      <p:sp>
        <p:nvSpPr>
          <p:cNvPr id="3" name="Content Placeholder 2">
            <a:extLst>
              <a:ext uri="{FF2B5EF4-FFF2-40B4-BE49-F238E27FC236}">
                <a16:creationId xmlns:a16="http://schemas.microsoft.com/office/drawing/2014/main" id="{0B6C57C0-BAE0-48EC-950D-0C6D3EB20504}"/>
              </a:ext>
            </a:extLst>
          </p:cNvPr>
          <p:cNvSpPr>
            <a:spLocks noGrp="1"/>
          </p:cNvSpPr>
          <p:nvPr>
            <p:ph idx="1"/>
          </p:nvPr>
        </p:nvSpPr>
        <p:spPr>
          <a:xfrm>
            <a:off x="1141412" y="1611984"/>
            <a:ext cx="9905999" cy="5118753"/>
          </a:xfrm>
        </p:spPr>
        <p:txBody>
          <a:bodyPr>
            <a:normAutofit fontScale="92500" lnSpcReduction="10000"/>
          </a:bodyPr>
          <a:lstStyle/>
          <a:p>
            <a:r>
              <a:rPr lang="en-GB" dirty="0"/>
              <a:t>Make sure every table was migrated</a:t>
            </a:r>
          </a:p>
          <a:p>
            <a:pPr lvl="1"/>
            <a:r>
              <a:rPr lang="en-GB" dirty="0"/>
              <a:t>Loop through every table and every schema, and then query the Postgres DB.</a:t>
            </a:r>
          </a:p>
          <a:p>
            <a:pPr lvl="1"/>
            <a:r>
              <a:rPr lang="en-GB" dirty="0"/>
              <a:t>Log all tables, record counts, and keys.</a:t>
            </a:r>
          </a:p>
          <a:p>
            <a:r>
              <a:rPr lang="en-GB" dirty="0"/>
              <a:t>Ensure data types matched</a:t>
            </a:r>
          </a:p>
          <a:p>
            <a:pPr lvl="1"/>
            <a:r>
              <a:rPr lang="en-GB" dirty="0" err="1"/>
              <a:t>DBeaver</a:t>
            </a:r>
            <a:r>
              <a:rPr lang="en-GB" dirty="0"/>
              <a:t> auto-assigned data types as part of migration process, differences were manually reviewed (rare)</a:t>
            </a:r>
          </a:p>
          <a:p>
            <a:r>
              <a:rPr lang="en-GB" dirty="0"/>
              <a:t>Make sure every table has a key identifier (required for comparison)</a:t>
            </a:r>
          </a:p>
          <a:p>
            <a:r>
              <a:rPr lang="en-GB" dirty="0"/>
              <a:t>Re-write views so that source and target databases pulled equivalent results</a:t>
            </a:r>
          </a:p>
          <a:p>
            <a:pPr lvl="1"/>
            <a:r>
              <a:rPr lang="en-GB" dirty="0"/>
              <a:t>Python script making use of regular expressions (regex) to reformat our views.</a:t>
            </a:r>
          </a:p>
          <a:p>
            <a:pPr lvl="1"/>
            <a:r>
              <a:rPr lang="en-GB" dirty="0"/>
              <a:t>We used a manual review process for our views. We split the queries across our DBAs for manual conversion and review.</a:t>
            </a:r>
          </a:p>
          <a:p>
            <a:pPr lvl="1"/>
            <a:r>
              <a:rPr lang="en-GB" dirty="0"/>
              <a:t>Final counts/results should match the original results.</a:t>
            </a:r>
          </a:p>
        </p:txBody>
      </p:sp>
    </p:spTree>
    <p:extLst>
      <p:ext uri="{BB962C8B-B14F-4D97-AF65-F5344CB8AC3E}">
        <p14:creationId xmlns:p14="http://schemas.microsoft.com/office/powerpoint/2010/main" val="4221491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050D8-C496-4795-B123-4286CE25B010}"/>
              </a:ext>
            </a:extLst>
          </p:cNvPr>
          <p:cNvSpPr>
            <a:spLocks noGrp="1"/>
          </p:cNvSpPr>
          <p:nvPr>
            <p:ph type="title"/>
          </p:nvPr>
        </p:nvSpPr>
        <p:spPr>
          <a:xfrm>
            <a:off x="1141413" y="0"/>
            <a:ext cx="9905998" cy="1478570"/>
          </a:xfrm>
        </p:spPr>
        <p:txBody>
          <a:bodyPr/>
          <a:lstStyle/>
          <a:p>
            <a:pPr algn="ctr"/>
            <a:r>
              <a:rPr lang="en-GB" dirty="0"/>
              <a:t>Formatting</a:t>
            </a:r>
          </a:p>
        </p:txBody>
      </p:sp>
      <p:sp>
        <p:nvSpPr>
          <p:cNvPr id="3" name="Content Placeholder 2">
            <a:extLst>
              <a:ext uri="{FF2B5EF4-FFF2-40B4-BE49-F238E27FC236}">
                <a16:creationId xmlns:a16="http://schemas.microsoft.com/office/drawing/2014/main" id="{D76AE089-4F37-484A-A22C-7A466E4E203E}"/>
              </a:ext>
            </a:extLst>
          </p:cNvPr>
          <p:cNvSpPr>
            <a:spLocks noGrp="1"/>
          </p:cNvSpPr>
          <p:nvPr>
            <p:ph idx="1"/>
          </p:nvPr>
        </p:nvSpPr>
        <p:spPr>
          <a:xfrm>
            <a:off x="1141412" y="1866507"/>
            <a:ext cx="9905999" cy="4826524"/>
          </a:xfrm>
        </p:spPr>
        <p:txBody>
          <a:bodyPr/>
          <a:lstStyle/>
          <a:p>
            <a:pPr marL="0" indent="0">
              <a:buNone/>
            </a:pPr>
            <a:r>
              <a:rPr lang="en-GB" dirty="0"/>
              <a:t>Update table/field names to match a more Postgres friendly format (Reduce the need for quotes around names):</a:t>
            </a:r>
          </a:p>
          <a:p>
            <a:r>
              <a:rPr lang="en-GB" dirty="0"/>
              <a:t>Make names lower case</a:t>
            </a:r>
          </a:p>
          <a:p>
            <a:r>
              <a:rPr lang="en-GB" dirty="0"/>
              <a:t>Replace spaces and hyphens with underscores.</a:t>
            </a:r>
          </a:p>
          <a:p>
            <a:r>
              <a:rPr lang="en-GB" dirty="0"/>
              <a:t>Rename fields that begin with numbers (add a leading underscore)</a:t>
            </a:r>
          </a:p>
          <a:p>
            <a:r>
              <a:rPr lang="en-GB" dirty="0"/>
              <a:t>Remove leading/trailing spaces (why was this even allowed in SQL Server?)</a:t>
            </a:r>
          </a:p>
          <a:p>
            <a:pPr marL="0" indent="0">
              <a:buNone/>
            </a:pPr>
            <a:r>
              <a:rPr lang="en-GB" dirty="0"/>
              <a:t>Schema creation files (exported from </a:t>
            </a:r>
            <a:r>
              <a:rPr lang="en-GB" dirty="0" err="1"/>
              <a:t>DBeaver</a:t>
            </a:r>
            <a:r>
              <a:rPr lang="en-GB" dirty="0"/>
              <a:t>) were run through the Python script to make these changes</a:t>
            </a:r>
          </a:p>
          <a:p>
            <a:endParaRPr lang="en-GB" dirty="0"/>
          </a:p>
        </p:txBody>
      </p:sp>
    </p:spTree>
    <p:extLst>
      <p:ext uri="{BB962C8B-B14F-4D97-AF65-F5344CB8AC3E}">
        <p14:creationId xmlns:p14="http://schemas.microsoft.com/office/powerpoint/2010/main" val="486795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4360-500D-4752-9754-4F4211882ADE}"/>
              </a:ext>
            </a:extLst>
          </p:cNvPr>
          <p:cNvSpPr>
            <a:spLocks noGrp="1"/>
          </p:cNvSpPr>
          <p:nvPr>
            <p:ph type="title"/>
          </p:nvPr>
        </p:nvSpPr>
        <p:spPr>
          <a:xfrm>
            <a:off x="1141413" y="0"/>
            <a:ext cx="9905998" cy="1478570"/>
          </a:xfrm>
        </p:spPr>
        <p:txBody>
          <a:bodyPr/>
          <a:lstStyle/>
          <a:p>
            <a:pPr algn="ctr"/>
            <a:r>
              <a:rPr lang="en-GB" dirty="0"/>
              <a:t>The Unexpected</a:t>
            </a:r>
          </a:p>
        </p:txBody>
      </p:sp>
      <p:sp>
        <p:nvSpPr>
          <p:cNvPr id="3" name="Content Placeholder 2">
            <a:extLst>
              <a:ext uri="{FF2B5EF4-FFF2-40B4-BE49-F238E27FC236}">
                <a16:creationId xmlns:a16="http://schemas.microsoft.com/office/drawing/2014/main" id="{A2E21DDF-6064-4573-AF5B-86DAE8CCEF73}"/>
              </a:ext>
            </a:extLst>
          </p:cNvPr>
          <p:cNvSpPr>
            <a:spLocks noGrp="1"/>
          </p:cNvSpPr>
          <p:nvPr>
            <p:ph idx="1"/>
          </p:nvPr>
        </p:nvSpPr>
        <p:spPr>
          <a:xfrm>
            <a:off x="1141412" y="1877786"/>
            <a:ext cx="9905999" cy="4555671"/>
          </a:xfrm>
        </p:spPr>
        <p:txBody>
          <a:bodyPr>
            <a:normAutofit/>
          </a:bodyPr>
          <a:lstStyle/>
          <a:p>
            <a:r>
              <a:rPr lang="en-GB" dirty="0"/>
              <a:t>Memory requirements</a:t>
            </a:r>
          </a:p>
          <a:p>
            <a:pPr lvl="1"/>
            <a:r>
              <a:rPr lang="en-GB" dirty="0"/>
              <a:t>Pandas holds an entire table in memory, and </a:t>
            </a:r>
            <a:r>
              <a:rPr lang="en-GB" dirty="0" err="1"/>
              <a:t>datacompy</a:t>
            </a:r>
            <a:r>
              <a:rPr lang="en-GB" dirty="0"/>
              <a:t> is used to compare it to the second copy, so a 12GB table requires well over 24 GB of memory.</a:t>
            </a:r>
          </a:p>
          <a:p>
            <a:pPr lvl="1"/>
            <a:r>
              <a:rPr lang="en-GB" dirty="0"/>
              <a:t>Chunking was used to compare a couple tables that exceeded our memory capacity.</a:t>
            </a:r>
          </a:p>
          <a:p>
            <a:r>
              <a:rPr lang="en-GB" dirty="0"/>
              <a:t>Most solutions assume you have access to the internet, which feeds into search results and AI troubleshooting.</a:t>
            </a:r>
          </a:p>
          <a:p>
            <a:pPr lvl="1"/>
            <a:r>
              <a:rPr lang="en-GB" dirty="0"/>
              <a:t>No access to Linux apt install commands</a:t>
            </a:r>
          </a:p>
          <a:p>
            <a:pPr lvl="1"/>
            <a:r>
              <a:rPr lang="en-GB" dirty="0"/>
              <a:t>No access to Python pip install commands (Python dependencies all have to be identified and pulled separately)</a:t>
            </a:r>
          </a:p>
          <a:p>
            <a:r>
              <a:rPr lang="en-GB" dirty="0"/>
              <a:t>Windows to Linux migration further complicated processes</a:t>
            </a:r>
          </a:p>
        </p:txBody>
      </p:sp>
    </p:spTree>
    <p:extLst>
      <p:ext uri="{BB962C8B-B14F-4D97-AF65-F5344CB8AC3E}">
        <p14:creationId xmlns:p14="http://schemas.microsoft.com/office/powerpoint/2010/main" val="2757420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B4CF6-F8EC-4E1F-85A7-44FA87AA9C93}"/>
              </a:ext>
            </a:extLst>
          </p:cNvPr>
          <p:cNvSpPr>
            <a:spLocks noGrp="1"/>
          </p:cNvSpPr>
          <p:nvPr>
            <p:ph type="title"/>
          </p:nvPr>
        </p:nvSpPr>
        <p:spPr>
          <a:xfrm>
            <a:off x="1141413" y="0"/>
            <a:ext cx="9905998" cy="1478570"/>
          </a:xfrm>
        </p:spPr>
        <p:txBody>
          <a:bodyPr/>
          <a:lstStyle/>
          <a:p>
            <a:pPr algn="ctr"/>
            <a:r>
              <a:rPr lang="en-GB" dirty="0"/>
              <a:t>Our Results</a:t>
            </a:r>
          </a:p>
        </p:txBody>
      </p:sp>
      <p:sp>
        <p:nvSpPr>
          <p:cNvPr id="3" name="Content Placeholder 2">
            <a:extLst>
              <a:ext uri="{FF2B5EF4-FFF2-40B4-BE49-F238E27FC236}">
                <a16:creationId xmlns:a16="http://schemas.microsoft.com/office/drawing/2014/main" id="{703D1B6E-4454-419D-9803-313CFCC219D5}"/>
              </a:ext>
            </a:extLst>
          </p:cNvPr>
          <p:cNvSpPr>
            <a:spLocks noGrp="1"/>
          </p:cNvSpPr>
          <p:nvPr>
            <p:ph idx="1"/>
          </p:nvPr>
        </p:nvSpPr>
        <p:spPr/>
        <p:txBody>
          <a:bodyPr/>
          <a:lstStyle/>
          <a:p>
            <a:r>
              <a:rPr lang="en-GB" dirty="0"/>
              <a:t>Success!</a:t>
            </a:r>
          </a:p>
          <a:p>
            <a:r>
              <a:rPr lang="en-GB" dirty="0"/>
              <a:t>Roughly 60 schemas migrated</a:t>
            </a:r>
          </a:p>
          <a:p>
            <a:r>
              <a:rPr lang="en-GB" dirty="0"/>
              <a:t>Roughly 5,000 tables migrated</a:t>
            </a:r>
          </a:p>
          <a:p>
            <a:r>
              <a:rPr lang="en-GB" dirty="0"/>
              <a:t>Approximately 975 million records migrated and validated</a:t>
            </a:r>
          </a:p>
          <a:p>
            <a:endParaRPr lang="en-GB" dirty="0"/>
          </a:p>
        </p:txBody>
      </p:sp>
    </p:spTree>
    <p:extLst>
      <p:ext uri="{BB962C8B-B14F-4D97-AF65-F5344CB8AC3E}">
        <p14:creationId xmlns:p14="http://schemas.microsoft.com/office/powerpoint/2010/main" val="3500601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86D7A-86F5-4B2D-B561-55A3E13ED80D}"/>
              </a:ext>
            </a:extLst>
          </p:cNvPr>
          <p:cNvSpPr>
            <a:spLocks noGrp="1"/>
          </p:cNvSpPr>
          <p:nvPr>
            <p:ph type="title"/>
          </p:nvPr>
        </p:nvSpPr>
        <p:spPr>
          <a:xfrm>
            <a:off x="1141412" y="0"/>
            <a:ext cx="9905998" cy="1478570"/>
          </a:xfrm>
        </p:spPr>
        <p:txBody>
          <a:bodyPr>
            <a:normAutofit/>
          </a:bodyPr>
          <a:lstStyle/>
          <a:p>
            <a:pPr algn="ctr"/>
            <a:r>
              <a:rPr lang="en-GB" dirty="0"/>
              <a:t>Why we migrated and other common questions that have come up</a:t>
            </a:r>
          </a:p>
        </p:txBody>
      </p:sp>
      <p:sp>
        <p:nvSpPr>
          <p:cNvPr id="3" name="Content Placeholder 2">
            <a:extLst>
              <a:ext uri="{FF2B5EF4-FFF2-40B4-BE49-F238E27FC236}">
                <a16:creationId xmlns:a16="http://schemas.microsoft.com/office/drawing/2014/main" id="{1CE1083B-4631-4438-A916-D7F6033918F4}"/>
              </a:ext>
            </a:extLst>
          </p:cNvPr>
          <p:cNvSpPr>
            <a:spLocks noGrp="1"/>
          </p:cNvSpPr>
          <p:nvPr>
            <p:ph idx="1"/>
          </p:nvPr>
        </p:nvSpPr>
        <p:spPr>
          <a:xfrm>
            <a:off x="1141412" y="1753386"/>
            <a:ext cx="9905999" cy="4798243"/>
          </a:xfrm>
        </p:spPr>
        <p:txBody>
          <a:bodyPr>
            <a:normAutofit fontScale="92500"/>
          </a:bodyPr>
          <a:lstStyle/>
          <a:p>
            <a:r>
              <a:rPr lang="en-GB" dirty="0"/>
              <a:t>Virtual environments for the safe setting were Linux-based.</a:t>
            </a:r>
          </a:p>
          <a:p>
            <a:r>
              <a:rPr lang="en-GB" dirty="0"/>
              <a:t>Postgres is open source and a well established relational database system.</a:t>
            </a:r>
          </a:p>
          <a:p>
            <a:pPr lvl="1"/>
            <a:r>
              <a:rPr lang="en-GB" dirty="0"/>
              <a:t>Microsoft has a tendency to make assumptions about your data, and while that may make the user experience easier, it can also cause problems when those assumptions are incorrect.</a:t>
            </a:r>
          </a:p>
          <a:p>
            <a:r>
              <a:rPr lang="en-GB" dirty="0"/>
              <a:t>Our code handles both the scripts used to standardise our table/variable naming, as well as the data comparison tools to make sure no data was lost during the transition.</a:t>
            </a:r>
          </a:p>
          <a:p>
            <a:r>
              <a:rPr lang="en-GB" dirty="0"/>
              <a:t>Security: Yes, you can set up security the way you want based on your staff/user requirements. We have not provided any code/guidance for this setup, as every TRE will have their own needs. There are plenty of guides/videos out there on setting up Postgres privileges.</a:t>
            </a:r>
          </a:p>
        </p:txBody>
      </p:sp>
    </p:spTree>
    <p:extLst>
      <p:ext uri="{BB962C8B-B14F-4D97-AF65-F5344CB8AC3E}">
        <p14:creationId xmlns:p14="http://schemas.microsoft.com/office/powerpoint/2010/main" val="1407737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55C81A7-ED08-4E3F-A6EB-ACBDC016AD40}"/>
              </a:ext>
            </a:extLst>
          </p:cNvPr>
          <p:cNvSpPr txBox="1"/>
          <p:nvPr/>
        </p:nvSpPr>
        <p:spPr>
          <a:xfrm>
            <a:off x="1935678" y="5801096"/>
            <a:ext cx="8478981" cy="925633"/>
          </a:xfrm>
          <a:prstGeom prst="rect">
            <a:avLst/>
          </a:prstGeom>
          <a:solidFill>
            <a:schemeClr val="tx1"/>
          </a:solidFill>
        </p:spPr>
        <p:txBody>
          <a:bodyPr wrap="square" rtlCol="0">
            <a:spAutoFit/>
          </a:bodyPr>
          <a:lstStyle/>
          <a:p>
            <a:endParaRPr lang="en-GB" dirty="0"/>
          </a:p>
        </p:txBody>
      </p:sp>
      <p:pic>
        <p:nvPicPr>
          <p:cNvPr id="3" name="Picture 2">
            <a:extLst>
              <a:ext uri="{FF2B5EF4-FFF2-40B4-BE49-F238E27FC236}">
                <a16:creationId xmlns:a16="http://schemas.microsoft.com/office/drawing/2014/main" id="{F045541F-83A6-4A8D-82A2-2A510031E6CB}"/>
              </a:ext>
            </a:extLst>
          </p:cNvPr>
          <p:cNvPicPr>
            <a:picLocks noChangeAspect="1"/>
          </p:cNvPicPr>
          <p:nvPr/>
        </p:nvPicPr>
        <p:blipFill>
          <a:blip r:embed="rId3"/>
          <a:stretch>
            <a:fillRect/>
          </a:stretch>
        </p:blipFill>
        <p:spPr>
          <a:xfrm>
            <a:off x="3917588" y="6104570"/>
            <a:ext cx="1826533" cy="464669"/>
          </a:xfrm>
          <a:prstGeom prst="rect">
            <a:avLst/>
          </a:prstGeom>
        </p:spPr>
      </p:pic>
      <p:pic>
        <p:nvPicPr>
          <p:cNvPr id="9" name="Picture 8">
            <a:extLst>
              <a:ext uri="{FF2B5EF4-FFF2-40B4-BE49-F238E27FC236}">
                <a16:creationId xmlns:a16="http://schemas.microsoft.com/office/drawing/2014/main" id="{145C1C1C-6CDC-4D10-A93C-2A3F4E4934CE}"/>
              </a:ext>
            </a:extLst>
          </p:cNvPr>
          <p:cNvPicPr>
            <a:picLocks noChangeAspect="1"/>
          </p:cNvPicPr>
          <p:nvPr/>
        </p:nvPicPr>
        <p:blipFill>
          <a:blip r:embed="rId4"/>
          <a:stretch>
            <a:fillRect/>
          </a:stretch>
        </p:blipFill>
        <p:spPr>
          <a:xfrm>
            <a:off x="8640288" y="6067567"/>
            <a:ext cx="1616034" cy="538678"/>
          </a:xfrm>
          <a:prstGeom prst="rect">
            <a:avLst/>
          </a:prstGeom>
        </p:spPr>
      </p:pic>
      <p:pic>
        <p:nvPicPr>
          <p:cNvPr id="1028" name="Picture 4">
            <a:extLst>
              <a:ext uri="{FF2B5EF4-FFF2-40B4-BE49-F238E27FC236}">
                <a16:creationId xmlns:a16="http://schemas.microsoft.com/office/drawing/2014/main" id="{F5A5063D-927E-4F53-8D05-8C16F7CC4F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8294" y="5874089"/>
            <a:ext cx="1073851" cy="7796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C6AA2A9-4CBA-4833-9293-5EE9CC8B54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1065" y="6151446"/>
            <a:ext cx="1295923" cy="370918"/>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12EB0390-A285-458F-934A-3D33AB8001E9}"/>
              </a:ext>
            </a:extLst>
          </p:cNvPr>
          <p:cNvSpPr txBox="1">
            <a:spLocks/>
          </p:cNvSpPr>
          <p:nvPr/>
        </p:nvSpPr>
        <p:spPr>
          <a:xfrm>
            <a:off x="1141412" y="451944"/>
            <a:ext cx="9905998" cy="1229710"/>
          </a:xfrm>
          <a:prstGeom prst="rect">
            <a:avLst/>
          </a:prstGeom>
        </p:spPr>
        <p:txBody>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GB" dirty="0"/>
              <a:t>Download the Code</a:t>
            </a:r>
          </a:p>
        </p:txBody>
      </p:sp>
      <p:sp>
        <p:nvSpPr>
          <p:cNvPr id="12" name="Content Placeholder 2">
            <a:extLst>
              <a:ext uri="{FF2B5EF4-FFF2-40B4-BE49-F238E27FC236}">
                <a16:creationId xmlns:a16="http://schemas.microsoft.com/office/drawing/2014/main" id="{77640A4E-5DB7-425E-9B7F-2F5D28C21A31}"/>
              </a:ext>
            </a:extLst>
          </p:cNvPr>
          <p:cNvSpPr txBox="1">
            <a:spLocks/>
          </p:cNvSpPr>
          <p:nvPr/>
        </p:nvSpPr>
        <p:spPr>
          <a:xfrm>
            <a:off x="4640361" y="3101416"/>
            <a:ext cx="7001741" cy="772998"/>
          </a:xfrm>
          <a:prstGeom prst="rect">
            <a:avLst/>
          </a:prstGeom>
        </p:spPr>
        <p:txBody>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GB" sz="2800" dirty="0"/>
              <a:t>https://github.com/SLS-DSU/db-migration-tools</a:t>
            </a:r>
          </a:p>
        </p:txBody>
      </p:sp>
      <p:pic>
        <p:nvPicPr>
          <p:cNvPr id="6" name="Picture 5">
            <a:extLst>
              <a:ext uri="{FF2B5EF4-FFF2-40B4-BE49-F238E27FC236}">
                <a16:creationId xmlns:a16="http://schemas.microsoft.com/office/drawing/2014/main" id="{1E01F2C1-EE0C-4C2F-9716-ACF293BC54C1}"/>
              </a:ext>
            </a:extLst>
          </p:cNvPr>
          <p:cNvPicPr>
            <a:picLocks noChangeAspect="1"/>
          </p:cNvPicPr>
          <p:nvPr/>
        </p:nvPicPr>
        <p:blipFill>
          <a:blip r:embed="rId7"/>
          <a:stretch>
            <a:fillRect/>
          </a:stretch>
        </p:blipFill>
        <p:spPr>
          <a:xfrm>
            <a:off x="1233305" y="1660951"/>
            <a:ext cx="3315163" cy="3324689"/>
          </a:xfrm>
          <a:prstGeom prst="rect">
            <a:avLst/>
          </a:prstGeom>
        </p:spPr>
      </p:pic>
    </p:spTree>
    <p:extLst>
      <p:ext uri="{BB962C8B-B14F-4D97-AF65-F5344CB8AC3E}">
        <p14:creationId xmlns:p14="http://schemas.microsoft.com/office/powerpoint/2010/main" val="4148103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9FD91B4B15FA43A60B45CB7988A4F3" ma:contentTypeVersion="18" ma:contentTypeDescription="Create a new document." ma:contentTypeScope="" ma:versionID="3795e7308ac340078d1e836e822fc341">
  <xsd:schema xmlns:xsd="http://www.w3.org/2001/XMLSchema" xmlns:xs="http://www.w3.org/2001/XMLSchema" xmlns:p="http://schemas.microsoft.com/office/2006/metadata/properties" xmlns:ns2="a3fdc064-7b24-48ac-83b0-c0089ab66d83" xmlns:ns3="42f6a131-85f2-4979-9b9d-85572ac3db13" targetNamespace="http://schemas.microsoft.com/office/2006/metadata/properties" ma:root="true" ma:fieldsID="457cd26d1c130a7daa9382c5d4e4a4bd" ns2:_="" ns3:_="">
    <xsd:import namespace="a3fdc064-7b24-48ac-83b0-c0089ab66d83"/>
    <xsd:import namespace="42f6a131-85f2-4979-9b9d-85572ac3db1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fdc064-7b24-48ac-83b0-c0089ab66d8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f6a131-85f2-4979-9b9d-85572ac3db1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363862d-7494-41d8-b9c4-a10236ce6680}" ma:internalName="TaxCatchAll" ma:showField="CatchAllData" ma:web="42f6a131-85f2-4979-9b9d-85572ac3db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3fdc064-7b24-48ac-83b0-c0089ab66d83">
      <Terms xmlns="http://schemas.microsoft.com/office/infopath/2007/PartnerControls"/>
    </lcf76f155ced4ddcb4097134ff3c332f>
    <TaxCatchAll xmlns="42f6a131-85f2-4979-9b9d-85572ac3db13" xsi:nil="true"/>
  </documentManagement>
</p:properties>
</file>

<file path=customXml/itemProps1.xml><?xml version="1.0" encoding="utf-8"?>
<ds:datastoreItem xmlns:ds="http://schemas.openxmlformats.org/officeDocument/2006/customXml" ds:itemID="{D8770B96-199C-46B9-AE4F-709E7E0BD8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fdc064-7b24-48ac-83b0-c0089ab66d83"/>
    <ds:schemaRef ds:uri="42f6a131-85f2-4979-9b9d-85572ac3db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779AF0-ABA7-490C-BF9E-55C91E1B06B5}">
  <ds:schemaRefs>
    <ds:schemaRef ds:uri="http://schemas.microsoft.com/sharepoint/v3/contenttype/forms"/>
  </ds:schemaRefs>
</ds:datastoreItem>
</file>

<file path=customXml/itemProps3.xml><?xml version="1.0" encoding="utf-8"?>
<ds:datastoreItem xmlns:ds="http://schemas.openxmlformats.org/officeDocument/2006/customXml" ds:itemID="{EFD202EE-A5DB-4FDA-979D-F6E42A69B2A3}">
  <ds:schemaRefs>
    <ds:schemaRef ds:uri="http://schemas.microsoft.com/office/2006/metadata/properties"/>
    <ds:schemaRef ds:uri="http://schemas.microsoft.com/office/infopath/2007/PartnerControls"/>
    <ds:schemaRef ds:uri="a3fdc064-7b24-48ac-83b0-c0089ab66d83"/>
    <ds:schemaRef ds:uri="42f6a131-85f2-4979-9b9d-85572ac3db13"/>
  </ds:schemaRefs>
</ds:datastoreItem>
</file>

<file path=docProps/app.xml><?xml version="1.0" encoding="utf-8"?>
<Properties xmlns="http://schemas.openxmlformats.org/officeDocument/2006/extended-properties" xmlns:vt="http://schemas.openxmlformats.org/officeDocument/2006/docPropsVTypes">
  <Template/>
  <TotalTime>2188</TotalTime>
  <Words>2378</Words>
  <Application>Microsoft Office PowerPoint</Application>
  <PresentationFormat>Widescreen</PresentationFormat>
  <Paragraphs>109</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Tw Cen MT</vt:lpstr>
      <vt:lpstr>Circuit</vt:lpstr>
      <vt:lpstr>PowerPoint Presentation</vt:lpstr>
      <vt:lpstr>The Scottish Longitudinal Study (SLS) and what issues complicated data migration</vt:lpstr>
      <vt:lpstr>The Plan!</vt:lpstr>
      <vt:lpstr>Due Diligence Making sure data integrity is maintained</vt:lpstr>
      <vt:lpstr>Formatting</vt:lpstr>
      <vt:lpstr>The Unexpected</vt:lpstr>
      <vt:lpstr>Our Results</vt:lpstr>
      <vt:lpstr>Why we migrated and other common questions that have come up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a template</dc:title>
  <dc:creator>Angela Fallon</dc:creator>
  <cp:lastModifiedBy>Joseph Barbour</cp:lastModifiedBy>
  <cp:revision>61</cp:revision>
  <dcterms:created xsi:type="dcterms:W3CDTF">2026-05-08T11:44:38Z</dcterms:created>
  <dcterms:modified xsi:type="dcterms:W3CDTF">2026-08-20T16:28:29Z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0x010100EF9FD91B4B15FA43A60B45CB7988A4F3</vt:lpwstr>
  </property>
  <property fmtid="{D5CDD505-2E9C-101B-9397-08002B2CF9AE}" pid="3" name="MediaServiceImageTags">
    <vt:lpwstr/>
  </property>
</Properties>
</file>