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ink/ink7.xml" ContentType="application/inkml+xml"/>
  <Override PartName="/ppt/ink/ink8.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14" r:id="rId3"/>
    <p:sldId id="301" r:id="rId4"/>
    <p:sldId id="257" r:id="rId5"/>
    <p:sldId id="310" r:id="rId6"/>
    <p:sldId id="302" r:id="rId7"/>
    <p:sldId id="315" r:id="rId8"/>
    <p:sldId id="284" r:id="rId9"/>
    <p:sldId id="285" r:id="rId10"/>
    <p:sldId id="286" r:id="rId11"/>
    <p:sldId id="261" r:id="rId12"/>
    <p:sldId id="311" r:id="rId13"/>
    <p:sldId id="303" r:id="rId14"/>
    <p:sldId id="289" r:id="rId15"/>
    <p:sldId id="312" r:id="rId16"/>
    <p:sldId id="273" r:id="rId17"/>
    <p:sldId id="265" r:id="rId18"/>
    <p:sldId id="266" r:id="rId19"/>
    <p:sldId id="287" r:id="rId20"/>
    <p:sldId id="300" r:id="rId21"/>
    <p:sldId id="313" r:id="rId22"/>
    <p:sldId id="304" r:id="rId23"/>
    <p:sldId id="290" r:id="rId24"/>
    <p:sldId id="283" r:id="rId25"/>
    <p:sldId id="297" r:id="rId26"/>
    <p:sldId id="308" r:id="rId27"/>
    <p:sldId id="295" r:id="rId28"/>
    <p:sldId id="296" r:id="rId29"/>
    <p:sldId id="292" r:id="rId30"/>
    <p:sldId id="305" r:id="rId31"/>
    <p:sldId id="294" r:id="rId32"/>
    <p:sldId id="293" r:id="rId33"/>
    <p:sldId id="316" r:id="rId34"/>
    <p:sldId id="298" r:id="rId35"/>
    <p:sldId id="306" r:id="rId36"/>
    <p:sldId id="317" r:id="rId37"/>
    <p:sldId id="28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660"/>
  </p:normalViewPr>
  <p:slideViewPr>
    <p:cSldViewPr snapToGrid="0">
      <p:cViewPr varScale="1">
        <p:scale>
          <a:sx n="105" d="100"/>
          <a:sy n="105"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A8D5F-089D-4692-8BEA-DA9B9FA2FB5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66A5F33-2F9B-404C-AECB-D90B8CBAC0B5}">
      <dgm:prSet/>
      <dgm:spPr/>
      <dgm:t>
        <a:bodyPr/>
        <a:lstStyle/>
        <a:p>
          <a:r>
            <a:rPr lang="en-GB"/>
            <a:t>How do you assess risk</a:t>
          </a:r>
          <a:endParaRPr lang="en-US"/>
        </a:p>
      </dgm:t>
    </dgm:pt>
    <dgm:pt modelId="{2CEF2871-77F3-479F-B0D3-EEF1FE7FFE91}" type="parTrans" cxnId="{F6F330BC-A3A4-4DB5-8F16-CB41611C6CE3}">
      <dgm:prSet/>
      <dgm:spPr/>
      <dgm:t>
        <a:bodyPr/>
        <a:lstStyle/>
        <a:p>
          <a:endParaRPr lang="en-US"/>
        </a:p>
      </dgm:t>
    </dgm:pt>
    <dgm:pt modelId="{066BEAEB-6C05-48A0-AE62-004691F019C3}" type="sibTrans" cxnId="{F6F330BC-A3A4-4DB5-8F16-CB41611C6CE3}">
      <dgm:prSet/>
      <dgm:spPr/>
      <dgm:t>
        <a:bodyPr/>
        <a:lstStyle/>
        <a:p>
          <a:endParaRPr lang="en-US"/>
        </a:p>
      </dgm:t>
    </dgm:pt>
    <dgm:pt modelId="{36C9B684-000E-4E89-9160-E99AC158B4C4}">
      <dgm:prSet/>
      <dgm:spPr/>
      <dgm:t>
        <a:bodyPr/>
        <a:lstStyle/>
        <a:p>
          <a:r>
            <a:rPr lang="en-GB"/>
            <a:t>Policy and governance- national level</a:t>
          </a:r>
          <a:endParaRPr lang="en-US"/>
        </a:p>
      </dgm:t>
    </dgm:pt>
    <dgm:pt modelId="{BC53FEC8-45E7-45B1-A8A4-AD774232BADC}" type="parTrans" cxnId="{41547FD6-3486-41AF-B85B-119E71B55634}">
      <dgm:prSet/>
      <dgm:spPr/>
      <dgm:t>
        <a:bodyPr/>
        <a:lstStyle/>
        <a:p>
          <a:endParaRPr lang="en-US"/>
        </a:p>
      </dgm:t>
    </dgm:pt>
    <dgm:pt modelId="{53CF6351-FF8B-4FFD-8490-7FA90AE4A7F1}" type="sibTrans" cxnId="{41547FD6-3486-41AF-B85B-119E71B55634}">
      <dgm:prSet/>
      <dgm:spPr/>
      <dgm:t>
        <a:bodyPr/>
        <a:lstStyle/>
        <a:p>
          <a:endParaRPr lang="en-US"/>
        </a:p>
      </dgm:t>
    </dgm:pt>
    <dgm:pt modelId="{05F80E77-FA2F-4BC9-815E-40B45E0DED22}">
      <dgm:prSet/>
      <dgm:spPr/>
      <dgm:t>
        <a:bodyPr/>
        <a:lstStyle/>
        <a:p>
          <a:r>
            <a:rPr lang="en-GB"/>
            <a:t>Policy and guidance- employer level</a:t>
          </a:r>
          <a:endParaRPr lang="en-US"/>
        </a:p>
      </dgm:t>
    </dgm:pt>
    <dgm:pt modelId="{3CA547AE-F374-4D94-9909-129B4BE20F2A}" type="parTrans" cxnId="{99F8B733-4693-41E4-B86C-8FD270FA85BD}">
      <dgm:prSet/>
      <dgm:spPr/>
      <dgm:t>
        <a:bodyPr/>
        <a:lstStyle/>
        <a:p>
          <a:endParaRPr lang="en-US"/>
        </a:p>
      </dgm:t>
    </dgm:pt>
    <dgm:pt modelId="{DCA5782D-82A4-4FEE-924B-CF38E2C09FCA}" type="sibTrans" cxnId="{99F8B733-4693-41E4-B86C-8FD270FA85BD}">
      <dgm:prSet/>
      <dgm:spPr/>
      <dgm:t>
        <a:bodyPr/>
        <a:lstStyle/>
        <a:p>
          <a:endParaRPr lang="en-US"/>
        </a:p>
      </dgm:t>
    </dgm:pt>
    <dgm:pt modelId="{146FB204-23D0-4EBB-9287-ED1C8B7C1ABF}" type="pres">
      <dgm:prSet presAssocID="{55CA8D5F-089D-4692-8BEA-DA9B9FA2FB53}" presName="linear" presStyleCnt="0">
        <dgm:presLayoutVars>
          <dgm:animLvl val="lvl"/>
          <dgm:resizeHandles val="exact"/>
        </dgm:presLayoutVars>
      </dgm:prSet>
      <dgm:spPr/>
    </dgm:pt>
    <dgm:pt modelId="{4A5CB66D-E079-452E-B01A-EFF2C8F67D54}" type="pres">
      <dgm:prSet presAssocID="{A66A5F33-2F9B-404C-AECB-D90B8CBAC0B5}" presName="parentText" presStyleLbl="node1" presStyleIdx="0" presStyleCnt="3">
        <dgm:presLayoutVars>
          <dgm:chMax val="0"/>
          <dgm:bulletEnabled val="1"/>
        </dgm:presLayoutVars>
      </dgm:prSet>
      <dgm:spPr/>
    </dgm:pt>
    <dgm:pt modelId="{BD71CE68-86B7-42E8-8C58-595221A08CE0}" type="pres">
      <dgm:prSet presAssocID="{066BEAEB-6C05-48A0-AE62-004691F019C3}" presName="spacer" presStyleCnt="0"/>
      <dgm:spPr/>
    </dgm:pt>
    <dgm:pt modelId="{D9EF08DA-764D-4DE5-824F-5B1C9DB1DEFF}" type="pres">
      <dgm:prSet presAssocID="{36C9B684-000E-4E89-9160-E99AC158B4C4}" presName="parentText" presStyleLbl="node1" presStyleIdx="1" presStyleCnt="3">
        <dgm:presLayoutVars>
          <dgm:chMax val="0"/>
          <dgm:bulletEnabled val="1"/>
        </dgm:presLayoutVars>
      </dgm:prSet>
      <dgm:spPr/>
    </dgm:pt>
    <dgm:pt modelId="{AD4750C5-E1C8-4996-B5F8-499000F1524F}" type="pres">
      <dgm:prSet presAssocID="{53CF6351-FF8B-4FFD-8490-7FA90AE4A7F1}" presName="spacer" presStyleCnt="0"/>
      <dgm:spPr/>
    </dgm:pt>
    <dgm:pt modelId="{E4A0F848-F5AC-49A4-9A0C-7F7CE298E15E}" type="pres">
      <dgm:prSet presAssocID="{05F80E77-FA2F-4BC9-815E-40B45E0DED22}" presName="parentText" presStyleLbl="node1" presStyleIdx="2" presStyleCnt="3">
        <dgm:presLayoutVars>
          <dgm:chMax val="0"/>
          <dgm:bulletEnabled val="1"/>
        </dgm:presLayoutVars>
      </dgm:prSet>
      <dgm:spPr/>
    </dgm:pt>
  </dgm:ptLst>
  <dgm:cxnLst>
    <dgm:cxn modelId="{4C522A0B-D3C5-4F04-8A42-2BEF384C5C69}" type="presOf" srcId="{A66A5F33-2F9B-404C-AECB-D90B8CBAC0B5}" destId="{4A5CB66D-E079-452E-B01A-EFF2C8F67D54}" srcOrd="0" destOrd="0" presId="urn:microsoft.com/office/officeart/2005/8/layout/vList2"/>
    <dgm:cxn modelId="{F771E713-AC49-4F3F-A8E9-0C5F9CFD1FB4}" type="presOf" srcId="{05F80E77-FA2F-4BC9-815E-40B45E0DED22}" destId="{E4A0F848-F5AC-49A4-9A0C-7F7CE298E15E}" srcOrd="0" destOrd="0" presId="urn:microsoft.com/office/officeart/2005/8/layout/vList2"/>
    <dgm:cxn modelId="{99F8B733-4693-41E4-B86C-8FD270FA85BD}" srcId="{55CA8D5F-089D-4692-8BEA-DA9B9FA2FB53}" destId="{05F80E77-FA2F-4BC9-815E-40B45E0DED22}" srcOrd="2" destOrd="0" parTransId="{3CA547AE-F374-4D94-9909-129B4BE20F2A}" sibTransId="{DCA5782D-82A4-4FEE-924B-CF38E2C09FCA}"/>
    <dgm:cxn modelId="{0BF6F76A-4394-4634-ACB0-43EE2CF9E604}" type="presOf" srcId="{55CA8D5F-089D-4692-8BEA-DA9B9FA2FB53}" destId="{146FB204-23D0-4EBB-9287-ED1C8B7C1ABF}" srcOrd="0" destOrd="0" presId="urn:microsoft.com/office/officeart/2005/8/layout/vList2"/>
    <dgm:cxn modelId="{25E50797-AC6F-474E-89E7-7C496DD7163C}" type="presOf" srcId="{36C9B684-000E-4E89-9160-E99AC158B4C4}" destId="{D9EF08DA-764D-4DE5-824F-5B1C9DB1DEFF}" srcOrd="0" destOrd="0" presId="urn:microsoft.com/office/officeart/2005/8/layout/vList2"/>
    <dgm:cxn modelId="{F6F330BC-A3A4-4DB5-8F16-CB41611C6CE3}" srcId="{55CA8D5F-089D-4692-8BEA-DA9B9FA2FB53}" destId="{A66A5F33-2F9B-404C-AECB-D90B8CBAC0B5}" srcOrd="0" destOrd="0" parTransId="{2CEF2871-77F3-479F-B0D3-EEF1FE7FFE91}" sibTransId="{066BEAEB-6C05-48A0-AE62-004691F019C3}"/>
    <dgm:cxn modelId="{41547FD6-3486-41AF-B85B-119E71B55634}" srcId="{55CA8D5F-089D-4692-8BEA-DA9B9FA2FB53}" destId="{36C9B684-000E-4E89-9160-E99AC158B4C4}" srcOrd="1" destOrd="0" parTransId="{BC53FEC8-45E7-45B1-A8A4-AD774232BADC}" sibTransId="{53CF6351-FF8B-4FFD-8490-7FA90AE4A7F1}"/>
    <dgm:cxn modelId="{385416F3-790B-42B2-8B05-C5DDA5E96CCE}" type="presParOf" srcId="{146FB204-23D0-4EBB-9287-ED1C8B7C1ABF}" destId="{4A5CB66D-E079-452E-B01A-EFF2C8F67D54}" srcOrd="0" destOrd="0" presId="urn:microsoft.com/office/officeart/2005/8/layout/vList2"/>
    <dgm:cxn modelId="{88D6B452-54EE-40F1-AD92-7EE53695AD68}" type="presParOf" srcId="{146FB204-23D0-4EBB-9287-ED1C8B7C1ABF}" destId="{BD71CE68-86B7-42E8-8C58-595221A08CE0}" srcOrd="1" destOrd="0" presId="urn:microsoft.com/office/officeart/2005/8/layout/vList2"/>
    <dgm:cxn modelId="{82E90FA4-E329-40C2-92D9-C9F83BB4DD57}" type="presParOf" srcId="{146FB204-23D0-4EBB-9287-ED1C8B7C1ABF}" destId="{D9EF08DA-764D-4DE5-824F-5B1C9DB1DEFF}" srcOrd="2" destOrd="0" presId="urn:microsoft.com/office/officeart/2005/8/layout/vList2"/>
    <dgm:cxn modelId="{E501AA9D-837C-454D-AE1F-81867CAE8C3C}" type="presParOf" srcId="{146FB204-23D0-4EBB-9287-ED1C8B7C1ABF}" destId="{AD4750C5-E1C8-4996-B5F8-499000F1524F}" srcOrd="3" destOrd="0" presId="urn:microsoft.com/office/officeart/2005/8/layout/vList2"/>
    <dgm:cxn modelId="{104D55AF-9D19-4507-9A37-3E45DD8E7493}" type="presParOf" srcId="{146FB204-23D0-4EBB-9287-ED1C8B7C1ABF}" destId="{E4A0F848-F5AC-49A4-9A0C-7F7CE298E15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A1017-9F59-4ECE-902C-E7A2D8D5781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A7BC59-A9CF-40EC-BF60-18A846783881}">
      <dgm:prSet/>
      <dgm:spPr/>
      <dgm:t>
        <a:bodyPr/>
        <a:lstStyle/>
        <a:p>
          <a:r>
            <a:rPr lang="en-GB"/>
            <a:t>Whose voice?</a:t>
          </a:r>
          <a:endParaRPr lang="en-US"/>
        </a:p>
      </dgm:t>
    </dgm:pt>
    <dgm:pt modelId="{70CBBFC5-4EF1-4909-A926-F24BD13F0BED}" type="parTrans" cxnId="{935B9E6E-7DDF-43C2-B7AD-863D6B3044DA}">
      <dgm:prSet/>
      <dgm:spPr/>
      <dgm:t>
        <a:bodyPr/>
        <a:lstStyle/>
        <a:p>
          <a:endParaRPr lang="en-US"/>
        </a:p>
      </dgm:t>
    </dgm:pt>
    <dgm:pt modelId="{1B724BF3-ACA9-4255-911A-B56D2FA32DFB}" type="sibTrans" cxnId="{935B9E6E-7DDF-43C2-B7AD-863D6B3044DA}">
      <dgm:prSet/>
      <dgm:spPr/>
      <dgm:t>
        <a:bodyPr/>
        <a:lstStyle/>
        <a:p>
          <a:endParaRPr lang="en-US"/>
        </a:p>
      </dgm:t>
    </dgm:pt>
    <dgm:pt modelId="{BA63AB43-4EC3-4698-B0C9-C24FC080788E}">
      <dgm:prSet/>
      <dgm:spPr/>
      <dgm:t>
        <a:bodyPr/>
        <a:lstStyle/>
        <a:p>
          <a:r>
            <a:rPr lang="en-GB"/>
            <a:t>Public trust</a:t>
          </a:r>
          <a:endParaRPr lang="en-US"/>
        </a:p>
      </dgm:t>
    </dgm:pt>
    <dgm:pt modelId="{7EB1AAA9-5864-444D-9EEF-94DE4DEE3A8E}" type="parTrans" cxnId="{388B04A7-3FFC-46F5-B0A8-5488D7496339}">
      <dgm:prSet/>
      <dgm:spPr/>
      <dgm:t>
        <a:bodyPr/>
        <a:lstStyle/>
        <a:p>
          <a:endParaRPr lang="en-US"/>
        </a:p>
      </dgm:t>
    </dgm:pt>
    <dgm:pt modelId="{28E8414E-17AF-49CC-BDD5-4BEBB9753A59}" type="sibTrans" cxnId="{388B04A7-3FFC-46F5-B0A8-5488D7496339}">
      <dgm:prSet/>
      <dgm:spPr/>
      <dgm:t>
        <a:bodyPr/>
        <a:lstStyle/>
        <a:p>
          <a:endParaRPr lang="en-US"/>
        </a:p>
      </dgm:t>
    </dgm:pt>
    <dgm:pt modelId="{1DCD1FC9-3260-4DDC-90C5-58BFB905C748}">
      <dgm:prSet/>
      <dgm:spPr/>
      <dgm:t>
        <a:bodyPr/>
        <a:lstStyle/>
        <a:p>
          <a:r>
            <a:rPr lang="en-GB"/>
            <a:t>Impact on jobs</a:t>
          </a:r>
          <a:endParaRPr lang="en-US"/>
        </a:p>
      </dgm:t>
    </dgm:pt>
    <dgm:pt modelId="{45B3C8CE-A89A-4E8D-9BCD-E3C63B0B9BE8}" type="parTrans" cxnId="{C331611C-400A-4D13-8072-E42CC8BB27E6}">
      <dgm:prSet/>
      <dgm:spPr/>
      <dgm:t>
        <a:bodyPr/>
        <a:lstStyle/>
        <a:p>
          <a:endParaRPr lang="en-US"/>
        </a:p>
      </dgm:t>
    </dgm:pt>
    <dgm:pt modelId="{E123C786-C6B9-4F16-8F45-A4BF818881B8}" type="sibTrans" cxnId="{C331611C-400A-4D13-8072-E42CC8BB27E6}">
      <dgm:prSet/>
      <dgm:spPr/>
      <dgm:t>
        <a:bodyPr/>
        <a:lstStyle/>
        <a:p>
          <a:endParaRPr lang="en-US"/>
        </a:p>
      </dgm:t>
    </dgm:pt>
    <dgm:pt modelId="{4C89001C-996C-4630-B5CE-F0F8CFDB97AB}" type="pres">
      <dgm:prSet presAssocID="{DDEA1017-9F59-4ECE-902C-E7A2D8D57810}" presName="linear" presStyleCnt="0">
        <dgm:presLayoutVars>
          <dgm:animLvl val="lvl"/>
          <dgm:resizeHandles val="exact"/>
        </dgm:presLayoutVars>
      </dgm:prSet>
      <dgm:spPr/>
    </dgm:pt>
    <dgm:pt modelId="{0D60CDC8-CB6A-4BF5-9631-0F5FB4E5C907}" type="pres">
      <dgm:prSet presAssocID="{5DA7BC59-A9CF-40EC-BF60-18A846783881}" presName="parentText" presStyleLbl="node1" presStyleIdx="0" presStyleCnt="3">
        <dgm:presLayoutVars>
          <dgm:chMax val="0"/>
          <dgm:bulletEnabled val="1"/>
        </dgm:presLayoutVars>
      </dgm:prSet>
      <dgm:spPr/>
    </dgm:pt>
    <dgm:pt modelId="{562BECC3-BD0C-43DE-9DC5-5A8AB2692378}" type="pres">
      <dgm:prSet presAssocID="{1B724BF3-ACA9-4255-911A-B56D2FA32DFB}" presName="spacer" presStyleCnt="0"/>
      <dgm:spPr/>
    </dgm:pt>
    <dgm:pt modelId="{D51AF42D-0882-41BF-BFD8-23EABA02EED8}" type="pres">
      <dgm:prSet presAssocID="{BA63AB43-4EC3-4698-B0C9-C24FC080788E}" presName="parentText" presStyleLbl="node1" presStyleIdx="1" presStyleCnt="3">
        <dgm:presLayoutVars>
          <dgm:chMax val="0"/>
          <dgm:bulletEnabled val="1"/>
        </dgm:presLayoutVars>
      </dgm:prSet>
      <dgm:spPr/>
    </dgm:pt>
    <dgm:pt modelId="{11049ED9-D144-45B5-8A61-B55B304BBAC0}" type="pres">
      <dgm:prSet presAssocID="{28E8414E-17AF-49CC-BDD5-4BEBB9753A59}" presName="spacer" presStyleCnt="0"/>
      <dgm:spPr/>
    </dgm:pt>
    <dgm:pt modelId="{52A98D90-CE91-4462-8BD5-95C5A6FD747D}" type="pres">
      <dgm:prSet presAssocID="{1DCD1FC9-3260-4DDC-90C5-58BFB905C748}" presName="parentText" presStyleLbl="node1" presStyleIdx="2" presStyleCnt="3">
        <dgm:presLayoutVars>
          <dgm:chMax val="0"/>
          <dgm:bulletEnabled val="1"/>
        </dgm:presLayoutVars>
      </dgm:prSet>
      <dgm:spPr/>
    </dgm:pt>
  </dgm:ptLst>
  <dgm:cxnLst>
    <dgm:cxn modelId="{C331611C-400A-4D13-8072-E42CC8BB27E6}" srcId="{DDEA1017-9F59-4ECE-902C-E7A2D8D57810}" destId="{1DCD1FC9-3260-4DDC-90C5-58BFB905C748}" srcOrd="2" destOrd="0" parTransId="{45B3C8CE-A89A-4E8D-9BCD-E3C63B0B9BE8}" sibTransId="{E123C786-C6B9-4F16-8F45-A4BF818881B8}"/>
    <dgm:cxn modelId="{935B9E6E-7DDF-43C2-B7AD-863D6B3044DA}" srcId="{DDEA1017-9F59-4ECE-902C-E7A2D8D57810}" destId="{5DA7BC59-A9CF-40EC-BF60-18A846783881}" srcOrd="0" destOrd="0" parTransId="{70CBBFC5-4EF1-4909-A926-F24BD13F0BED}" sibTransId="{1B724BF3-ACA9-4255-911A-B56D2FA32DFB}"/>
    <dgm:cxn modelId="{9A936056-C09A-4DC9-B594-61850B00BE8C}" type="presOf" srcId="{BA63AB43-4EC3-4698-B0C9-C24FC080788E}" destId="{D51AF42D-0882-41BF-BFD8-23EABA02EED8}" srcOrd="0" destOrd="0" presId="urn:microsoft.com/office/officeart/2005/8/layout/vList2"/>
    <dgm:cxn modelId="{84D8FD57-374C-4A5D-A916-5EA27779A339}" type="presOf" srcId="{1DCD1FC9-3260-4DDC-90C5-58BFB905C748}" destId="{52A98D90-CE91-4462-8BD5-95C5A6FD747D}" srcOrd="0" destOrd="0" presId="urn:microsoft.com/office/officeart/2005/8/layout/vList2"/>
    <dgm:cxn modelId="{388B04A7-3FFC-46F5-B0A8-5488D7496339}" srcId="{DDEA1017-9F59-4ECE-902C-E7A2D8D57810}" destId="{BA63AB43-4EC3-4698-B0C9-C24FC080788E}" srcOrd="1" destOrd="0" parTransId="{7EB1AAA9-5864-444D-9EEF-94DE4DEE3A8E}" sibTransId="{28E8414E-17AF-49CC-BDD5-4BEBB9753A59}"/>
    <dgm:cxn modelId="{94EA01AA-B5F8-4AC8-A731-4A275CD109AA}" type="presOf" srcId="{5DA7BC59-A9CF-40EC-BF60-18A846783881}" destId="{0D60CDC8-CB6A-4BF5-9631-0F5FB4E5C907}" srcOrd="0" destOrd="0" presId="urn:microsoft.com/office/officeart/2005/8/layout/vList2"/>
    <dgm:cxn modelId="{053025AE-17DF-44BD-AE4C-F3CD51A3807B}" type="presOf" srcId="{DDEA1017-9F59-4ECE-902C-E7A2D8D57810}" destId="{4C89001C-996C-4630-B5CE-F0F8CFDB97AB}" srcOrd="0" destOrd="0" presId="urn:microsoft.com/office/officeart/2005/8/layout/vList2"/>
    <dgm:cxn modelId="{8B9AFA9A-B1F6-4DE7-8571-A7CAFC18E045}" type="presParOf" srcId="{4C89001C-996C-4630-B5CE-F0F8CFDB97AB}" destId="{0D60CDC8-CB6A-4BF5-9631-0F5FB4E5C907}" srcOrd="0" destOrd="0" presId="urn:microsoft.com/office/officeart/2005/8/layout/vList2"/>
    <dgm:cxn modelId="{778F9942-FFD0-42B6-B50B-8980F7F70B70}" type="presParOf" srcId="{4C89001C-996C-4630-B5CE-F0F8CFDB97AB}" destId="{562BECC3-BD0C-43DE-9DC5-5A8AB2692378}" srcOrd="1" destOrd="0" presId="urn:microsoft.com/office/officeart/2005/8/layout/vList2"/>
    <dgm:cxn modelId="{9FA5D53C-E304-4FB2-BA2D-2838C3166D8C}" type="presParOf" srcId="{4C89001C-996C-4630-B5CE-F0F8CFDB97AB}" destId="{D51AF42D-0882-41BF-BFD8-23EABA02EED8}" srcOrd="2" destOrd="0" presId="urn:microsoft.com/office/officeart/2005/8/layout/vList2"/>
    <dgm:cxn modelId="{8A77616F-3F08-4110-9D6F-4FEDF9693A39}" type="presParOf" srcId="{4C89001C-996C-4630-B5CE-F0F8CFDB97AB}" destId="{11049ED9-D144-45B5-8A61-B55B304BBAC0}" srcOrd="3" destOrd="0" presId="urn:microsoft.com/office/officeart/2005/8/layout/vList2"/>
    <dgm:cxn modelId="{41AD441D-3D24-448B-AB8B-90C5733AEAB0}" type="presParOf" srcId="{4C89001C-996C-4630-B5CE-F0F8CFDB97AB}" destId="{52A98D90-CE91-4462-8BD5-95C5A6FD747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CB66D-E079-452E-B01A-EFF2C8F67D54}">
      <dsp:nvSpPr>
        <dsp:cNvPr id="0" name=""/>
        <dsp:cNvSpPr/>
      </dsp:nvSpPr>
      <dsp:spPr>
        <a:xfrm>
          <a:off x="0" y="48896"/>
          <a:ext cx="5641974" cy="152717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How do you assess risk</a:t>
          </a:r>
          <a:endParaRPr lang="en-US" sz="4200" kern="1200"/>
        </a:p>
      </dsp:txBody>
      <dsp:txXfrm>
        <a:off x="74551" y="123447"/>
        <a:ext cx="5492872" cy="1378077"/>
      </dsp:txXfrm>
    </dsp:sp>
    <dsp:sp modelId="{D9EF08DA-764D-4DE5-824F-5B1C9DB1DEFF}">
      <dsp:nvSpPr>
        <dsp:cNvPr id="0" name=""/>
        <dsp:cNvSpPr/>
      </dsp:nvSpPr>
      <dsp:spPr>
        <a:xfrm>
          <a:off x="0" y="1697035"/>
          <a:ext cx="5641974" cy="1527179"/>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Policy and governance- national level</a:t>
          </a:r>
          <a:endParaRPr lang="en-US" sz="4200" kern="1200"/>
        </a:p>
      </dsp:txBody>
      <dsp:txXfrm>
        <a:off x="74551" y="1771586"/>
        <a:ext cx="5492872" cy="1378077"/>
      </dsp:txXfrm>
    </dsp:sp>
    <dsp:sp modelId="{E4A0F848-F5AC-49A4-9A0C-7F7CE298E15E}">
      <dsp:nvSpPr>
        <dsp:cNvPr id="0" name=""/>
        <dsp:cNvSpPr/>
      </dsp:nvSpPr>
      <dsp:spPr>
        <a:xfrm>
          <a:off x="0" y="3345174"/>
          <a:ext cx="5641974" cy="152717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Policy and guidance- employer level</a:t>
          </a:r>
          <a:endParaRPr lang="en-US" sz="4200" kern="1200"/>
        </a:p>
      </dsp:txBody>
      <dsp:txXfrm>
        <a:off x="74551" y="3419725"/>
        <a:ext cx="5492872" cy="1378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0CDC8-CB6A-4BF5-9631-0F5FB4E5C907}">
      <dsp:nvSpPr>
        <dsp:cNvPr id="0" name=""/>
        <dsp:cNvSpPr/>
      </dsp:nvSpPr>
      <dsp:spPr>
        <a:xfrm>
          <a:off x="0" y="48962"/>
          <a:ext cx="5641974" cy="148297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GB" sz="6500" kern="1200"/>
            <a:t>Whose voice?</a:t>
          </a:r>
          <a:endParaRPr lang="en-US" sz="6500" kern="1200"/>
        </a:p>
      </dsp:txBody>
      <dsp:txXfrm>
        <a:off x="72393" y="121355"/>
        <a:ext cx="5497188" cy="1338188"/>
      </dsp:txXfrm>
    </dsp:sp>
    <dsp:sp modelId="{D51AF42D-0882-41BF-BFD8-23EABA02EED8}">
      <dsp:nvSpPr>
        <dsp:cNvPr id="0" name=""/>
        <dsp:cNvSpPr/>
      </dsp:nvSpPr>
      <dsp:spPr>
        <a:xfrm>
          <a:off x="0" y="1719137"/>
          <a:ext cx="5641974" cy="1482974"/>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GB" sz="6500" kern="1200"/>
            <a:t>Public trust</a:t>
          </a:r>
          <a:endParaRPr lang="en-US" sz="6500" kern="1200"/>
        </a:p>
      </dsp:txBody>
      <dsp:txXfrm>
        <a:off x="72393" y="1791530"/>
        <a:ext cx="5497188" cy="1338188"/>
      </dsp:txXfrm>
    </dsp:sp>
    <dsp:sp modelId="{52A98D90-CE91-4462-8BD5-95C5A6FD747D}">
      <dsp:nvSpPr>
        <dsp:cNvPr id="0" name=""/>
        <dsp:cNvSpPr/>
      </dsp:nvSpPr>
      <dsp:spPr>
        <a:xfrm>
          <a:off x="0" y="3389312"/>
          <a:ext cx="5641974" cy="1482974"/>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GB" sz="6500" kern="1200"/>
            <a:t>Impact on jobs</a:t>
          </a:r>
          <a:endParaRPr lang="en-US" sz="6500" kern="1200"/>
        </a:p>
      </dsp:txBody>
      <dsp:txXfrm>
        <a:off x="72393" y="3461705"/>
        <a:ext cx="5497188" cy="13381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6T13:52:46.322"/>
    </inkml:context>
    <inkml:brush xml:id="br0">
      <inkml:brushProperty name="width" value="0.035" units="cm"/>
      <inkml:brushProperty name="height" value="0.035" units="cm"/>
      <inkml:brushProperty name="color" value="#E71224"/>
    </inkml:brush>
  </inkml:definitions>
  <inkml:trace contextRef="#ctx0" brushRef="#br0">0 0 23941,'7229'0'0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6T13:52:51.194"/>
    </inkml:context>
    <inkml:brush xml:id="br0">
      <inkml:brushProperty name="width" value="0.035" units="cm"/>
      <inkml:brushProperty name="height" value="0.035" units="cm"/>
      <inkml:brushProperty name="color" value="#E71224"/>
    </inkml:brush>
  </inkml:definitions>
  <inkml:trace contextRef="#ctx0" brushRef="#br0">0 0 24447,'249'106'0,"-138"-106"0,-360-106 0,138 106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6T13:52:56.245"/>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6T13:52:59.132"/>
    </inkml:context>
    <inkml:brush xml:id="br0">
      <inkml:brushProperty name="width" value="0.035" units="cm"/>
      <inkml:brushProperty name="height" value="0.035" units="cm"/>
      <inkml:brushProperty name="color" value="#E71224"/>
    </inkml:brush>
  </inkml:definitions>
  <inkml:trace contextRef="#ctx0" brushRef="#br0">131 48 24575,'0'-5'0,"-8"-1"0,-9 0 0,-4-3 0,-4 0 0,-2 2 0,8 1 0,7 7 0,10 3 0,6 5 0,2 6 0,-1 4 0,0 4 0,-1 2 0,-2-3-8191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6T13:53:02.226"/>
    </inkml:context>
    <inkml:brush xml:id="br0">
      <inkml:brushProperty name="width" value="0.035" units="cm"/>
      <inkml:brushProperty name="height" value="0.035" units="cm"/>
      <inkml:brushProperty name="color" value="#E71224"/>
    </inkml:brush>
  </inkml:definitions>
  <inkml:trace contextRef="#ctx0" brushRef="#br0">120 179 24575,'-33'40'0,"27"-32"0,0 1 0,-1-1 0,0-1 0,-12 11 0,12-13 0,4-4 0,0 1 0,0 0 0,1-1 0,-1 1 0,0 0 0,1 0 0,0 0 0,-1 1 0,1-1 0,0 0 0,0 1 0,-3 4 0,9-7 0,-1-1 0,0 0 0,1 0 0,-1-1 0,0 1 0,0-1 0,0 1 0,0-1 0,4-3 0,-4 3 0,18-10 0,1 2 0,36-13 0,27-12 0,-83 34 0,0 0 0,0 0 0,0 0 0,0 0 0,0 0 0,-1-1 0,1 1 0,0-1 0,-1 1 0,1-1 0,-1 0 0,0 0 0,0 1 0,1-1 0,-1 0 0,0 0 0,0 0 0,-1 0 0,1 0 0,0-1 0,0-2 0,-1 2 0,0-1 0,0 1 0,-1-1 0,1 1 0,-1-1 0,0 1 0,0 0 0,0-1 0,0 1 0,-1 0 0,1 0 0,-4-5 0,-4-5 0,-1 1 0,0 0 0,0 0 0,-2 1 0,-12-11 0,-22-7-1365,25 20-5461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6T13:53:04.382"/>
    </inkml:context>
    <inkml:brush xml:id="br0">
      <inkml:brushProperty name="width" value="0.035" units="cm"/>
      <inkml:brushProperty name="height" value="0.035" units="cm"/>
      <inkml:brushProperty name="color" value="#E71224"/>
    </inkml:brush>
  </inkml:definitions>
  <inkml:trace contextRef="#ctx0" brushRef="#br0">0 1 24575,'9'4'0,"7"2"0,6 4 0,-1 1-8191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5:08:29.735"/>
    </inkml:context>
    <inkml:brush xml:id="br0">
      <inkml:brushProperty name="width" value="0.035" units="cm"/>
      <inkml:brushProperty name="height" value="0.035" units="cm"/>
      <inkml:brushProperty name="color" value="#E71224"/>
    </inkml:brush>
  </inkml:definitions>
  <inkml:trace contextRef="#ctx0" brushRef="#br0">8175 265 23940,'-8175'-265'0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5:08:31.429"/>
    </inkml:context>
    <inkml:brush xml:id="br0">
      <inkml:brushProperty name="width" value="0.035" units="cm"/>
      <inkml:brushProperty name="height" value="0.035" units="cm"/>
      <inkml:brushProperty name="color" value="#E71224"/>
    </inkml:brush>
  </inkml:definitions>
  <inkml:trace contextRef="#ctx0" brushRef="#br0">766 0 24575,'-66'1'0,"-122"15"0,159-12 0,-1 1 0,0 0 0,-55 18 0,64-16 0,0-1 0,-35 4 0,39-8 0,0 1 0,1 1 0,0 0 0,-24 10 0,34-11 0,1 0 0,-1 0 0,1 1 0,0-1 0,0 1 0,0 0 0,1 1 0,-1-1 0,1 1 0,0 0 0,1 0 0,-1 0 0,1 1 0,0-1 0,0 1 0,-2 6 0,-8 19 0,4-12 0,1 1 0,1-1 0,1 1 0,1 1 0,-6 38 0,11-54 0,1 0 0,0 0 0,0 0 0,0 0 0,0 0 0,1 0 0,0-1 0,0 1 0,0-1 0,1 1 0,4 6 0,39 46 0,-29-38 0,1 4 0,0-1 0,2-1 0,0-1 0,2-1 0,0-1 0,39 25 0,-12-17 24,0-3 0,2-1 0,0-3 0,107 24 0,-83-29-519,1-3 0,152 1 0,-185-12-6331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BFCCD-00B9-42AE-878A-4854ED1E2EB2}" type="datetimeFigureOut">
              <a:rPr lang="en-GB" smtClean="0"/>
              <a:t>16/06/2025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D32B4-6D2F-482F-8E64-2B795AA307F1}" type="slidenum">
              <a:rPr lang="en-GB" smtClean="0"/>
              <a:t>‹#›</a:t>
            </a:fld>
            <a:endParaRPr lang="en-GB"/>
          </a:p>
        </p:txBody>
      </p:sp>
    </p:spTree>
    <p:extLst>
      <p:ext uri="{BB962C8B-B14F-4D97-AF65-F5344CB8AC3E}">
        <p14:creationId xmlns:p14="http://schemas.microsoft.com/office/powerpoint/2010/main" val="91323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FD32B4-6D2F-482F-8E64-2B795AA307F1}" type="slidenum">
              <a:rPr lang="en-GB" smtClean="0"/>
              <a:t>16</a:t>
            </a:fld>
            <a:endParaRPr lang="en-GB"/>
          </a:p>
        </p:txBody>
      </p:sp>
    </p:spTree>
    <p:extLst>
      <p:ext uri="{BB962C8B-B14F-4D97-AF65-F5344CB8AC3E}">
        <p14:creationId xmlns:p14="http://schemas.microsoft.com/office/powerpoint/2010/main" val="206255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6CEFA42-DB9B-400A-B680-11F65E525A51}" type="datetimeFigureOut">
              <a:rPr lang="en-GB" smtClean="0"/>
              <a:t>16/06/2025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22A1A-49DB-4322-B731-1F7E5DC65132}"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85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EFA42-DB9B-400A-B680-11F65E525A51}" type="datetimeFigureOut">
              <a:rPr lang="en-GB" smtClean="0"/>
              <a:t>16/06/2025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22A1A-49DB-4322-B731-1F7E5DC65132}" type="slidenum">
              <a:rPr lang="en-GB" smtClean="0"/>
              <a:t>‹#›</a:t>
            </a:fld>
            <a:endParaRPr lang="en-GB"/>
          </a:p>
        </p:txBody>
      </p:sp>
    </p:spTree>
    <p:extLst>
      <p:ext uri="{BB962C8B-B14F-4D97-AF65-F5344CB8AC3E}">
        <p14:creationId xmlns:p14="http://schemas.microsoft.com/office/powerpoint/2010/main" val="34544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EFA42-DB9B-400A-B680-11F65E525A51}" type="datetimeFigureOut">
              <a:rPr lang="en-GB" smtClean="0"/>
              <a:t>16/06/2025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22A1A-49DB-4322-B731-1F7E5DC65132}"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21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EFA42-DB9B-400A-B680-11F65E525A51}" type="datetimeFigureOut">
              <a:rPr lang="en-GB" smtClean="0"/>
              <a:t>16/06/2025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22A1A-49DB-4322-B731-1F7E5DC65132}" type="slidenum">
              <a:rPr lang="en-GB" smtClean="0"/>
              <a:t>‹#›</a:t>
            </a:fld>
            <a:endParaRPr lang="en-GB"/>
          </a:p>
        </p:txBody>
      </p:sp>
    </p:spTree>
    <p:extLst>
      <p:ext uri="{BB962C8B-B14F-4D97-AF65-F5344CB8AC3E}">
        <p14:creationId xmlns:p14="http://schemas.microsoft.com/office/powerpoint/2010/main" val="166651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CEFA42-DB9B-400A-B680-11F65E525A51}" type="datetimeFigureOut">
              <a:rPr lang="en-GB" smtClean="0"/>
              <a:t>16/06/2025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22A1A-49DB-4322-B731-1F7E5DC65132}"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88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CEFA42-DB9B-400A-B680-11F65E525A51}" type="datetimeFigureOut">
              <a:rPr lang="en-GB" smtClean="0"/>
              <a:t>16/06/2025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322A1A-49DB-4322-B731-1F7E5DC65132}" type="slidenum">
              <a:rPr lang="en-GB" smtClean="0"/>
              <a:t>‹#›</a:t>
            </a:fld>
            <a:endParaRPr lang="en-GB"/>
          </a:p>
        </p:txBody>
      </p:sp>
    </p:spTree>
    <p:extLst>
      <p:ext uri="{BB962C8B-B14F-4D97-AF65-F5344CB8AC3E}">
        <p14:creationId xmlns:p14="http://schemas.microsoft.com/office/powerpoint/2010/main" val="18369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CEFA42-DB9B-400A-B680-11F65E525A51}" type="datetimeFigureOut">
              <a:rPr lang="en-GB" smtClean="0"/>
              <a:t>16/06/2025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322A1A-49DB-4322-B731-1F7E5DC65132}" type="slidenum">
              <a:rPr lang="en-GB" smtClean="0"/>
              <a:t>‹#›</a:t>
            </a:fld>
            <a:endParaRPr lang="en-GB"/>
          </a:p>
        </p:txBody>
      </p:sp>
    </p:spTree>
    <p:extLst>
      <p:ext uri="{BB962C8B-B14F-4D97-AF65-F5344CB8AC3E}">
        <p14:creationId xmlns:p14="http://schemas.microsoft.com/office/powerpoint/2010/main" val="63236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CEFA42-DB9B-400A-B680-11F65E525A51}" type="datetimeFigureOut">
              <a:rPr lang="en-GB" smtClean="0"/>
              <a:t>16/06/2025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322A1A-49DB-4322-B731-1F7E5DC65132}" type="slidenum">
              <a:rPr lang="en-GB" smtClean="0"/>
              <a:t>‹#›</a:t>
            </a:fld>
            <a:endParaRPr lang="en-GB"/>
          </a:p>
        </p:txBody>
      </p:sp>
    </p:spTree>
    <p:extLst>
      <p:ext uri="{BB962C8B-B14F-4D97-AF65-F5344CB8AC3E}">
        <p14:creationId xmlns:p14="http://schemas.microsoft.com/office/powerpoint/2010/main" val="113613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EFA42-DB9B-400A-B680-11F65E525A51}" type="datetimeFigureOut">
              <a:rPr lang="en-GB" smtClean="0"/>
              <a:t>16/06/2025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322A1A-49DB-4322-B731-1F7E5DC65132}" type="slidenum">
              <a:rPr lang="en-GB" smtClean="0"/>
              <a:t>‹#›</a:t>
            </a:fld>
            <a:endParaRPr lang="en-GB"/>
          </a:p>
        </p:txBody>
      </p:sp>
    </p:spTree>
    <p:extLst>
      <p:ext uri="{BB962C8B-B14F-4D97-AF65-F5344CB8AC3E}">
        <p14:creationId xmlns:p14="http://schemas.microsoft.com/office/powerpoint/2010/main" val="372250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CEFA42-DB9B-400A-B680-11F65E525A51}" type="datetimeFigureOut">
              <a:rPr lang="en-GB" smtClean="0"/>
              <a:t>16/06/2025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322A1A-49DB-4322-B731-1F7E5DC65132}" type="slidenum">
              <a:rPr lang="en-GB" smtClean="0"/>
              <a:t>‹#›</a:t>
            </a:fld>
            <a:endParaRPr lang="en-GB"/>
          </a:p>
        </p:txBody>
      </p:sp>
    </p:spTree>
    <p:extLst>
      <p:ext uri="{BB962C8B-B14F-4D97-AF65-F5344CB8AC3E}">
        <p14:creationId xmlns:p14="http://schemas.microsoft.com/office/powerpoint/2010/main" val="200913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CEFA42-DB9B-400A-B680-11F65E525A51}" type="datetimeFigureOut">
              <a:rPr lang="en-GB" smtClean="0"/>
              <a:t>16/06/2025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322A1A-49DB-4322-B731-1F7E5DC65132}"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32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6CEFA42-DB9B-400A-B680-11F65E525A51}" type="datetimeFigureOut">
              <a:rPr lang="en-GB" smtClean="0"/>
              <a:t>16/06/2025</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2322A1A-49DB-4322-B731-1F7E5DC65132}"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64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ture.com/articles/d41586-025-01069-0?utm_source=Live+Audience&amp;utm_campaign=06288cb93a-nature-briefing-daily-20250408&amp;utm_medium=email&amp;utm_term=0_b27a691814-06288cb93a-50029012"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inkprotect.cudasvc.com/url?a=https%3a%2f%2fnuffieldfoundation.cmail20.com%2ft%2fy-l-qludjx-ddthttuia-s%2f&amp;c=E,1,hgB-hFp-ohHuzWb6659LTgNJ9ZWwKQOIFREtbIoODsrWHJ5u6zpkvVn8LW6t-sCbjWlwSnktkscQLG1vI5sbZvKL539TK5JMdI_jvqn14r0Fx57fxg,,&amp;typo=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customXml" Target="../ink/ink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2.deloitte.com/content/dam/Deloitte/nl/Documents/innovatie/deloitte-nl-innovate-lu-ai-and-risk-management.pdf" TargetMode="External"/><Relationship Id="rId2" Type="http://schemas.openxmlformats.org/officeDocument/2006/relationships/hyperlink" Target="https://www.mckinsey.com/capabilities/quantumblack/our-insights/derisking-ai-by-design-how-to-build-risk-management-into-ai-development" TargetMode="External"/><Relationship Id="rId1" Type="http://schemas.openxmlformats.org/officeDocument/2006/relationships/slideLayout" Target="../slideLayouts/slideLayout2.xml"/><Relationship Id="rId6" Type="http://schemas.openxmlformats.org/officeDocument/2006/relationships/hyperlink" Target="https://airisk.mit.edu/" TargetMode="External"/><Relationship Id="rId5" Type="http://schemas.openxmlformats.org/officeDocument/2006/relationships/hyperlink" Target="https://explore.pwc.com/generativeai?_pfses=KV8guEQANYYUUi3CEYwxdJgs" TargetMode="External"/><Relationship Id="rId4" Type="http://schemas.openxmlformats.org/officeDocument/2006/relationships/hyperlink" Target="https://assets.kpmg.com/content/dam/kpmg/uk/pdf/2018/09/ai-risk-and-controls-matrix.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v.uk/government/publications/ai-opportunities-action-plan/ai-opportunities-action-plan"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blog.duolingo.com/large-language-model-duolingo-lesson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stockanalysis.com/stocks/duol/employe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1.essex.ac.uk/documents/it/acceptable-use-policy/" TargetMode="External"/><Relationship Id="rId2" Type="http://schemas.openxmlformats.org/officeDocument/2006/relationships/hyperlink" Target="https://www.essex.ac.uk/staff/working-with-information-and-data/information-security" TargetMode="External"/><Relationship Id="rId1" Type="http://schemas.openxmlformats.org/officeDocument/2006/relationships/slideLayout" Target="../slideLayouts/slideLayout2.xml"/><Relationship Id="rId5" Type="http://schemas.openxmlformats.org/officeDocument/2006/relationships/hyperlink" Target="https://www.essex.ac.uk/staff/working-with-information-and-data/recording-meetings-and-events" TargetMode="External"/><Relationship Id="rId4" Type="http://schemas.openxmlformats.org/officeDocument/2006/relationships/hyperlink" Target="https://www.essex.ac.uk/staff/diversity-and-inclusion/equality-and-diversity-policy-and-strategy"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oursera.org/learn/prompt-engineering" TargetMode="External"/><Relationship Id="rId2" Type="http://schemas.openxmlformats.org/officeDocument/2006/relationships/hyperlink" Target="https://www.nature.com/briefing/signup" TargetMode="External"/><Relationship Id="rId1" Type="http://schemas.openxmlformats.org/officeDocument/2006/relationships/slideLayout" Target="../slideLayouts/slideLayout2.xml"/><Relationship Id="rId5" Type="http://schemas.openxmlformats.org/officeDocument/2006/relationships/hyperlink" Target="https://www.citylit.ac.uk/courses/generative-ai-strategy-and-governance" TargetMode="External"/><Relationship Id="rId4" Type="http://schemas.openxmlformats.org/officeDocument/2006/relationships/hyperlink" Target="https://www.turing.ac.uk/events/ai-uk-202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A59426F4-B577-5DB3-6AFA-2F48E6EEDE26}"/>
              </a:ext>
            </a:extLst>
          </p:cNvPr>
          <p:cNvSpPr>
            <a:spLocks noGrp="1" noChangeArrowheads="1"/>
          </p:cNvSpPr>
          <p:nvPr>
            <p:ph type="ctrTitle"/>
          </p:nvPr>
        </p:nvSpPr>
        <p:spPr bwMode="auto">
          <a:xfrm>
            <a:off x="643467" y="643467"/>
            <a:ext cx="7164674" cy="557106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tabLst/>
            </a:pPr>
            <a:r>
              <a:rPr kumimoji="0" lang="en-US" altLang="en-US" sz="2600" b="1" i="0" u="none" strike="noStrike" cap="none" normalizeH="0" baseline="0">
                <a:ln>
                  <a:noFill/>
                </a:ln>
                <a:solidFill>
                  <a:schemeClr val="tx1">
                    <a:alpha val="80000"/>
                  </a:schemeClr>
                </a:solidFill>
                <a:effectLst/>
                <a:latin typeface="Arial" panose="020B0604020202020204" pitchFamily="34" charset="0"/>
              </a:rPr>
              <a:t>"AI, Aye Aye Captain! Navigating the Basics of Artificial Intelligence"</a:t>
            </a:r>
            <a:endParaRPr kumimoji="0" lang="en-US" altLang="en-US" sz="2600" b="0" i="0" u="none" strike="noStrike" cap="none" normalizeH="0" baseline="0">
              <a:ln>
                <a:noFill/>
              </a:ln>
              <a:solidFill>
                <a:schemeClr val="tx1">
                  <a:alpha val="80000"/>
                </a:schemeClr>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tabLst/>
            </a:pPr>
            <a:r>
              <a:rPr kumimoji="0" lang="en-US" altLang="en-US" sz="2600" b="1" i="0" u="none" strike="noStrike" cap="none" normalizeH="0" baseline="0">
                <a:ln>
                  <a:noFill/>
                </a:ln>
                <a:solidFill>
                  <a:schemeClr val="tx1">
                    <a:alpha val="80000"/>
                  </a:schemeClr>
                </a:solidFill>
                <a:effectLst/>
                <a:latin typeface="Arial" panose="020B0604020202020204" pitchFamily="34" charset="0"/>
              </a:rPr>
              <a:t>"Smart Stuff: How AI Is (Not) Taking Over the World (Yet)"</a:t>
            </a:r>
            <a:endParaRPr kumimoji="0" lang="en-US" altLang="en-US" sz="2600" b="0" i="0" u="none" strike="noStrike" cap="none" normalizeH="0" baseline="0">
              <a:ln>
                <a:noFill/>
              </a:ln>
              <a:solidFill>
                <a:schemeClr val="tx1">
                  <a:alpha val="80000"/>
                </a:schemeClr>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tabLst/>
            </a:pPr>
            <a:r>
              <a:rPr kumimoji="0" lang="en-US" altLang="en-US" sz="2600" b="1" i="0" u="none" strike="noStrike" cap="none" normalizeH="0" baseline="0">
                <a:ln>
                  <a:noFill/>
                </a:ln>
                <a:solidFill>
                  <a:schemeClr val="tx1">
                    <a:alpha val="80000"/>
                  </a:schemeClr>
                </a:solidFill>
                <a:effectLst/>
                <a:latin typeface="Arial" panose="020B0604020202020204" pitchFamily="34" charset="0"/>
              </a:rPr>
              <a:t>"Artificial Intelligence for Real People"</a:t>
            </a:r>
            <a:endParaRPr kumimoji="0" lang="en-US" altLang="en-US" sz="2600" b="0" i="0" u="none" strike="noStrike" cap="none" normalizeH="0" baseline="0">
              <a:ln>
                <a:noFill/>
              </a:ln>
              <a:solidFill>
                <a:schemeClr val="tx1">
                  <a:alpha val="80000"/>
                </a:schemeClr>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tabLst/>
            </a:pPr>
            <a:r>
              <a:rPr kumimoji="0" lang="en-US" altLang="en-US" sz="2600" b="1" i="0" u="none" strike="noStrike" cap="none" normalizeH="0" baseline="0">
                <a:ln>
                  <a:noFill/>
                </a:ln>
                <a:solidFill>
                  <a:schemeClr val="tx1">
                    <a:alpha val="80000"/>
                  </a:schemeClr>
                </a:solidFill>
                <a:effectLst/>
                <a:latin typeface="Arial" panose="020B0604020202020204" pitchFamily="34" charset="0"/>
              </a:rPr>
              <a:t>"Robots, Really? A Fun Dive into AI"</a:t>
            </a:r>
            <a:endParaRPr kumimoji="0" lang="en-US" altLang="en-US" sz="2600" b="0" i="0" u="none" strike="noStrike" cap="none" normalizeH="0" baseline="0">
              <a:ln>
                <a:noFill/>
              </a:ln>
              <a:solidFill>
                <a:schemeClr val="tx1">
                  <a:alpha val="80000"/>
                </a:schemeClr>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tabLst/>
            </a:pPr>
            <a:r>
              <a:rPr kumimoji="0" lang="en-US" altLang="en-US" sz="2600" b="1" i="0" u="none" strike="noStrike" cap="none" normalizeH="0" baseline="0">
                <a:ln>
                  <a:noFill/>
                </a:ln>
                <a:solidFill>
                  <a:schemeClr val="tx1">
                    <a:alpha val="80000"/>
                  </a:schemeClr>
                </a:solidFill>
                <a:effectLst/>
                <a:latin typeface="Arial" panose="020B0604020202020204" pitchFamily="34" charset="0"/>
              </a:rPr>
              <a:t>"Ctrl+Alt+Intelligence: A Friendly Intro to AI"</a:t>
            </a:r>
            <a:endParaRPr kumimoji="0" lang="en-US" altLang="en-US" sz="2600" b="0" i="0" u="none" strike="noStrike" cap="none" normalizeH="0" baseline="0">
              <a:ln>
                <a:noFill/>
              </a:ln>
              <a:solidFill>
                <a:schemeClr val="tx1">
                  <a:alpha val="80000"/>
                </a:schemeClr>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tabLst/>
            </a:pPr>
            <a:r>
              <a:rPr kumimoji="0" lang="en-US" altLang="en-US" sz="2600" b="1" i="0" u="none" strike="noStrike" cap="none" normalizeH="0" baseline="0">
                <a:ln>
                  <a:noFill/>
                </a:ln>
                <a:solidFill>
                  <a:schemeClr val="tx1">
                    <a:alpha val="80000"/>
                  </a:schemeClr>
                </a:solidFill>
                <a:effectLst/>
                <a:latin typeface="Arial" panose="020B0604020202020204" pitchFamily="34" charset="0"/>
              </a:rPr>
              <a:t>"AI for Humans: No PhD Required"</a:t>
            </a:r>
            <a:endParaRPr kumimoji="0" lang="en-US" altLang="en-US" sz="2600" b="0" i="0" u="none" strike="noStrike" cap="none" normalizeH="0" baseline="0">
              <a:ln>
                <a:noFill/>
              </a:ln>
              <a:solidFill>
                <a:schemeClr val="tx1">
                  <a:alpha val="80000"/>
                </a:schemeClr>
              </a:solidFill>
              <a:effectLst/>
              <a:latin typeface="Arial" panose="020B0604020202020204" pitchFamily="34" charset="0"/>
            </a:endParaRPr>
          </a:p>
          <a:p>
            <a:pPr marL="0" marR="0" lvl="0" indent="0" defTabSz="914400" rtl="0" eaLnBrk="0" fontAlgn="base" latinLnBrk="0" hangingPunct="0">
              <a:spcBef>
                <a:spcPct val="0"/>
              </a:spcBef>
              <a:spcAft>
                <a:spcPct val="0"/>
              </a:spcAft>
              <a:buClrTx/>
              <a:buSzTx/>
              <a:tabLst/>
            </a:pPr>
            <a:r>
              <a:rPr kumimoji="0" lang="en-US" altLang="en-US" sz="2600" b="1" i="0" u="none" strike="noStrike" cap="none" normalizeH="0" baseline="0">
                <a:ln>
                  <a:noFill/>
                </a:ln>
                <a:solidFill>
                  <a:schemeClr val="tx1">
                    <a:alpha val="80000"/>
                  </a:schemeClr>
                </a:solidFill>
                <a:effectLst/>
                <a:latin typeface="Arial" panose="020B0604020202020204" pitchFamily="34" charset="0"/>
              </a:rPr>
              <a:t>"Hello, World! Meet AI“</a:t>
            </a:r>
            <a:br>
              <a:rPr kumimoji="0" lang="en-US" altLang="en-US" sz="2600" b="1" i="0" u="none" strike="noStrike" cap="none" normalizeH="0" baseline="0">
                <a:ln>
                  <a:noFill/>
                </a:ln>
                <a:solidFill>
                  <a:schemeClr val="tx1">
                    <a:alpha val="80000"/>
                  </a:schemeClr>
                </a:solidFill>
                <a:effectLst/>
                <a:latin typeface="Arial" panose="020B0604020202020204" pitchFamily="34" charset="0"/>
              </a:rPr>
            </a:br>
            <a:br>
              <a:rPr kumimoji="0" lang="en-US" altLang="en-US" sz="2600" b="1" i="0" u="none" strike="noStrike" cap="none" normalizeH="0" baseline="0">
                <a:ln>
                  <a:noFill/>
                </a:ln>
                <a:solidFill>
                  <a:schemeClr val="tx1">
                    <a:alpha val="80000"/>
                  </a:schemeClr>
                </a:solidFill>
                <a:effectLst/>
                <a:latin typeface="Arial" panose="020B0604020202020204" pitchFamily="34" charset="0"/>
              </a:rPr>
            </a:br>
            <a:r>
              <a:rPr kumimoji="0" lang="en-US" altLang="en-US" sz="2600" b="1" i="0" u="none" strike="noStrike" cap="none" normalizeH="0" baseline="0">
                <a:ln>
                  <a:noFill/>
                </a:ln>
                <a:solidFill>
                  <a:schemeClr val="tx1">
                    <a:alpha val="80000"/>
                  </a:schemeClr>
                </a:solidFill>
                <a:effectLst/>
                <a:latin typeface="Arial" panose="020B0604020202020204" pitchFamily="34" charset="0"/>
              </a:rPr>
              <a:t>‘fun’ suggestions from chatgpt</a:t>
            </a:r>
            <a:endParaRPr kumimoji="0" lang="en-US" altLang="en-US" sz="2600" b="0" i="0" u="none" strike="noStrike" cap="none" normalizeH="0" baseline="0">
              <a:ln>
                <a:noFill/>
              </a:ln>
              <a:solidFill>
                <a:schemeClr val="tx1">
                  <a:alpha val="80000"/>
                </a:schemeClr>
              </a:solidFill>
              <a:effectLst/>
              <a:latin typeface="Arial" panose="020B0604020202020204" pitchFamily="34" charset="0"/>
            </a:endParaRPr>
          </a:p>
        </p:txBody>
      </p:sp>
      <p:sp>
        <p:nvSpPr>
          <p:cNvPr id="3" name="Subtitle 2">
            <a:extLst>
              <a:ext uri="{FF2B5EF4-FFF2-40B4-BE49-F238E27FC236}">
                <a16:creationId xmlns:a16="http://schemas.microsoft.com/office/drawing/2014/main" id="{301F6458-0A50-1DF2-63C6-5DAC62DC85D2}"/>
              </a:ext>
            </a:extLst>
          </p:cNvPr>
          <p:cNvSpPr>
            <a:spLocks noGrp="1"/>
          </p:cNvSpPr>
          <p:nvPr>
            <p:ph type="subTitle" idx="1"/>
          </p:nvPr>
        </p:nvSpPr>
        <p:spPr>
          <a:xfrm>
            <a:off x="8451608" y="643467"/>
            <a:ext cx="3096926" cy="5571066"/>
          </a:xfrm>
        </p:spPr>
        <p:txBody>
          <a:bodyPr>
            <a:normAutofit/>
          </a:bodyPr>
          <a:lstStyle/>
          <a:p>
            <a:r>
              <a:rPr lang="en-GB" sz="2000" dirty="0"/>
              <a:t>Presentation for SDAP by</a:t>
            </a:r>
          </a:p>
          <a:p>
            <a:r>
              <a:rPr lang="en-GB" sz="2000" dirty="0"/>
              <a:t>Jo Webb, UKDS</a:t>
            </a:r>
          </a:p>
          <a:p>
            <a:r>
              <a:rPr lang="en-GB" sz="2000" dirty="0"/>
              <a:t>17 June 2025</a:t>
            </a:r>
          </a:p>
        </p:txBody>
      </p:sp>
      <p:cxnSp>
        <p:nvCxnSpPr>
          <p:cNvPr id="12" name="Straight Connector 11">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4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8FC15B-0F3D-0E2B-602B-C10BF8E91D67}"/>
              </a:ext>
            </a:extLst>
          </p:cNvPr>
          <p:cNvSpPr>
            <a:spLocks noGrp="1"/>
          </p:cNvSpPr>
          <p:nvPr>
            <p:ph type="title"/>
          </p:nvPr>
        </p:nvSpPr>
        <p:spPr/>
        <p:txBody>
          <a:bodyPr/>
          <a:lstStyle/>
          <a:p>
            <a:endParaRPr lang="en-GB"/>
          </a:p>
        </p:txBody>
      </p:sp>
      <p:pic>
        <p:nvPicPr>
          <p:cNvPr id="8194" name="Picture 2" descr="Google DeepDream - SouthSouthWest">
            <a:extLst>
              <a:ext uri="{FF2B5EF4-FFF2-40B4-BE49-F238E27FC236}">
                <a16:creationId xmlns:a16="http://schemas.microsoft.com/office/drawing/2014/main" id="{6F56FB46-AF69-F559-B85C-27AD366A668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397287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4A789B8-F06F-B5E2-34AC-F675D8AFDC64}"/>
              </a:ext>
            </a:extLst>
          </p:cNvPr>
          <p:cNvSpPr>
            <a:spLocks noGrp="1"/>
          </p:cNvSpPr>
          <p:nvPr>
            <p:ph sz="half" idx="2"/>
          </p:nvPr>
        </p:nvSpPr>
        <p:spPr>
          <a:xfrm>
            <a:off x="3073400" y="1764665"/>
            <a:ext cx="8280400" cy="4351338"/>
          </a:xfrm>
        </p:spPr>
        <p:txBody>
          <a:bodyPr>
            <a:normAutofit/>
          </a:bodyPr>
          <a:lstStyle/>
          <a:p>
            <a:pPr rtl="0">
              <a:spcBef>
                <a:spcPts val="1000"/>
              </a:spcBef>
              <a:buNone/>
            </a:pPr>
            <a:endParaRPr lang="en-GB" dirty="0">
              <a:solidFill>
                <a:srgbClr val="007BD3"/>
              </a:solidFill>
              <a:latin typeface="Arial" panose="020B0604020202020204" pitchFamily="34" charset="0"/>
            </a:endParaRPr>
          </a:p>
          <a:p>
            <a:pPr rtl="0">
              <a:spcBef>
                <a:spcPts val="1000"/>
              </a:spcBef>
              <a:buNone/>
            </a:pPr>
            <a:r>
              <a:rPr lang="en-GB" sz="3000" dirty="0"/>
              <a:t>Apparently good at acronyms!</a:t>
            </a:r>
          </a:p>
          <a:p>
            <a:pPr rtl="0">
              <a:spcBef>
                <a:spcPts val="1000"/>
              </a:spcBef>
              <a:buNone/>
            </a:pPr>
            <a:endParaRPr lang="en-GB" dirty="0">
              <a:solidFill>
                <a:srgbClr val="007BD3"/>
              </a:solidFill>
              <a:latin typeface="Arial" panose="020B0604020202020204" pitchFamily="34" charset="0"/>
            </a:endParaRPr>
          </a:p>
          <a:p>
            <a:pPr rtl="0">
              <a:spcBef>
                <a:spcPts val="1000"/>
              </a:spcBef>
              <a:buNone/>
            </a:pPr>
            <a:r>
              <a:rPr lang="en-GB" dirty="0">
                <a:hlinkClick r:id="rId3"/>
              </a:rPr>
              <a:t>AI for research: the ultimate guide to choosing the right tool</a:t>
            </a:r>
            <a:endParaRPr lang="en-GB" dirty="0"/>
          </a:p>
          <a:p>
            <a:pPr rtl="0">
              <a:spcBef>
                <a:spcPts val="1000"/>
              </a:spcBef>
              <a:buNone/>
            </a:pPr>
            <a:endParaRPr lang="en-GB" dirty="0">
              <a:solidFill>
                <a:srgbClr val="007BD3"/>
              </a:solidFill>
              <a:latin typeface="Arial" panose="020B0604020202020204" pitchFamily="34" charset="0"/>
            </a:endParaRPr>
          </a:p>
          <a:p>
            <a:pPr rtl="0">
              <a:spcBef>
                <a:spcPts val="1000"/>
              </a:spcBef>
              <a:buNone/>
            </a:pPr>
            <a:r>
              <a:rPr lang="en-GB" sz="3000" dirty="0" err="1"/>
              <a:t>DeepDream</a:t>
            </a:r>
            <a:r>
              <a:rPr lang="en-GB" sz="3000" dirty="0"/>
              <a:t> adjusts the image to maximize certain</a:t>
            </a:r>
          </a:p>
          <a:p>
            <a:pPr rtl="0">
              <a:spcBef>
                <a:spcPts val="1000"/>
              </a:spcBef>
              <a:buNone/>
            </a:pPr>
            <a:r>
              <a:rPr lang="en-GB" sz="3000" dirty="0"/>
              <a:t>features to create a surreal and dream-like version of </a:t>
            </a:r>
          </a:p>
          <a:p>
            <a:pPr rtl="0">
              <a:spcBef>
                <a:spcPts val="1000"/>
              </a:spcBef>
              <a:buNone/>
            </a:pPr>
            <a:r>
              <a:rPr lang="en-GB" sz="3000" dirty="0"/>
              <a:t>the original image.</a:t>
            </a:r>
          </a:p>
          <a:p>
            <a:endParaRPr lang="en-GB" dirty="0"/>
          </a:p>
        </p:txBody>
      </p:sp>
      <p:pic>
        <p:nvPicPr>
          <p:cNvPr id="1026" name="Picture 2" descr="Image result for claude ai logo">
            <a:extLst>
              <a:ext uri="{FF2B5EF4-FFF2-40B4-BE49-F238E27FC236}">
                <a16:creationId xmlns:a16="http://schemas.microsoft.com/office/drawing/2014/main" id="{5BBDDD62-34E8-3D20-1042-3C820E3E8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 y="1714500"/>
            <a:ext cx="2114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7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0277-5EB3-1C76-E182-EED0D4E6ACA8}"/>
              </a:ext>
            </a:extLst>
          </p:cNvPr>
          <p:cNvSpPr>
            <a:spLocks noGrp="1"/>
          </p:cNvSpPr>
          <p:nvPr>
            <p:ph type="title"/>
          </p:nvPr>
        </p:nvSpPr>
        <p:spPr/>
        <p:txBody>
          <a:bodyPr/>
          <a:lstStyle/>
          <a:p>
            <a:endParaRPr lang="en-GB"/>
          </a:p>
        </p:txBody>
      </p:sp>
      <p:pic>
        <p:nvPicPr>
          <p:cNvPr id="1026" name="Picture 2">
            <a:extLst>
              <a:ext uri="{FF2B5EF4-FFF2-40B4-BE49-F238E27FC236}">
                <a16:creationId xmlns:a16="http://schemas.microsoft.com/office/drawing/2014/main" id="{6216C781-31FE-8939-722F-C2363B6AD2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8322" y="1038225"/>
            <a:ext cx="9135534" cy="513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57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633E2-EC8C-53CC-5653-E7B4CB55D138}"/>
              </a:ext>
            </a:extLst>
          </p:cNvPr>
          <p:cNvSpPr>
            <a:spLocks noGrp="1"/>
          </p:cNvSpPr>
          <p:nvPr>
            <p:ph type="title"/>
          </p:nvPr>
        </p:nvSpPr>
        <p:spPr>
          <a:xfrm>
            <a:off x="964788" y="804333"/>
            <a:ext cx="3391900" cy="5249334"/>
          </a:xfrm>
        </p:spPr>
        <p:txBody>
          <a:bodyPr>
            <a:normAutofit/>
          </a:bodyPr>
          <a:lstStyle/>
          <a:p>
            <a:pPr algn="r"/>
            <a:r>
              <a:rPr lang="en-GB">
                <a:solidFill>
                  <a:srgbClr val="FFFFFF"/>
                </a:solidFill>
              </a:rPr>
              <a:t>The good</a:t>
            </a:r>
          </a:p>
        </p:txBody>
      </p:sp>
      <p:sp>
        <p:nvSpPr>
          <p:cNvPr id="3" name="Content Placeholder 2">
            <a:extLst>
              <a:ext uri="{FF2B5EF4-FFF2-40B4-BE49-F238E27FC236}">
                <a16:creationId xmlns:a16="http://schemas.microsoft.com/office/drawing/2014/main" id="{F3204DC8-01A6-374F-23FD-FDD400CCB449}"/>
              </a:ext>
            </a:extLst>
          </p:cNvPr>
          <p:cNvSpPr>
            <a:spLocks noGrp="1"/>
          </p:cNvSpPr>
          <p:nvPr>
            <p:ph idx="1"/>
          </p:nvPr>
        </p:nvSpPr>
        <p:spPr>
          <a:xfrm>
            <a:off x="4951048" y="804333"/>
            <a:ext cx="6306003" cy="5249334"/>
          </a:xfrm>
        </p:spPr>
        <p:txBody>
          <a:bodyPr anchor="ctr">
            <a:normAutofit fontScale="92500"/>
          </a:bodyPr>
          <a:lstStyle/>
          <a:p>
            <a:endParaRPr lang="en-GB" dirty="0"/>
          </a:p>
          <a:p>
            <a:r>
              <a:rPr lang="en-GB" b="1" dirty="0"/>
              <a:t>Timesaving ideas:</a:t>
            </a:r>
          </a:p>
          <a:p>
            <a:r>
              <a:rPr lang="en-GB" dirty="0"/>
              <a:t>Job descriptions</a:t>
            </a:r>
          </a:p>
          <a:p>
            <a:r>
              <a:rPr lang="en-GB" dirty="0"/>
              <a:t>Summarising documents particularly legal documents, suggesting negotiation points or possible compromises</a:t>
            </a:r>
          </a:p>
          <a:p>
            <a:r>
              <a:rPr lang="en-GB" dirty="0"/>
              <a:t>Creating lay summaries</a:t>
            </a:r>
          </a:p>
          <a:p>
            <a:r>
              <a:rPr lang="en-GB" dirty="0"/>
              <a:t>Spotting trends in data</a:t>
            </a:r>
          </a:p>
          <a:p>
            <a:r>
              <a:rPr lang="en-GB" dirty="0"/>
              <a:t>Getting you started – get over the blank page (hard emails)</a:t>
            </a:r>
          </a:p>
          <a:p>
            <a:r>
              <a:rPr lang="en-GB" dirty="0"/>
              <a:t>Meeting minutes</a:t>
            </a:r>
          </a:p>
          <a:p>
            <a:r>
              <a:rPr lang="en-GB" dirty="0"/>
              <a:t>Writing and personalisation</a:t>
            </a:r>
          </a:p>
          <a:p>
            <a:r>
              <a:rPr lang="en-GB" dirty="0"/>
              <a:t>Brand development</a:t>
            </a:r>
          </a:p>
          <a:p>
            <a:r>
              <a:rPr lang="en-GB" dirty="0"/>
              <a:t>Social media posts</a:t>
            </a:r>
          </a:p>
          <a:p>
            <a:endParaRPr lang="en-GB" dirty="0"/>
          </a:p>
        </p:txBody>
      </p:sp>
    </p:spTree>
    <p:extLst>
      <p:ext uri="{BB962C8B-B14F-4D97-AF65-F5344CB8AC3E}">
        <p14:creationId xmlns:p14="http://schemas.microsoft.com/office/powerpoint/2010/main" val="166862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5ADE-1D37-A047-94BD-785D5BC55F8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1D65E85-6F6C-371F-EF70-2DE0EFD1E10F}"/>
              </a:ext>
            </a:extLst>
          </p:cNvPr>
          <p:cNvPicPr>
            <a:picLocks noGrp="1" noChangeAspect="1"/>
          </p:cNvPicPr>
          <p:nvPr>
            <p:ph idx="1"/>
          </p:nvPr>
        </p:nvPicPr>
        <p:blipFill>
          <a:blip r:embed="rId2"/>
          <a:srcRect l="57481" t="23406" r="16094" b="6376"/>
          <a:stretch>
            <a:fillRect/>
          </a:stretch>
        </p:blipFill>
        <p:spPr>
          <a:xfrm>
            <a:off x="981777" y="225232"/>
            <a:ext cx="8094846" cy="6049831"/>
          </a:xfrm>
        </p:spPr>
      </p:pic>
      <p:sp>
        <p:nvSpPr>
          <p:cNvPr id="6" name="TextBox 5">
            <a:extLst>
              <a:ext uri="{FF2B5EF4-FFF2-40B4-BE49-F238E27FC236}">
                <a16:creationId xmlns:a16="http://schemas.microsoft.com/office/drawing/2014/main" id="{DBCB813C-1E46-99D0-8335-7E8E0A51C42C}"/>
              </a:ext>
            </a:extLst>
          </p:cNvPr>
          <p:cNvSpPr txBox="1"/>
          <p:nvPr/>
        </p:nvSpPr>
        <p:spPr>
          <a:xfrm>
            <a:off x="6429676" y="6025415"/>
            <a:ext cx="5343224" cy="400110"/>
          </a:xfrm>
          <a:prstGeom prst="rect">
            <a:avLst/>
          </a:prstGeom>
          <a:noFill/>
        </p:spPr>
        <p:txBody>
          <a:bodyPr wrap="square" rtlCol="0">
            <a:spAutoFit/>
          </a:bodyPr>
          <a:lstStyle/>
          <a:p>
            <a:r>
              <a:rPr lang="en-GB" sz="1000" dirty="0"/>
              <a:t>https://www.civilserviceworld.com/professions/article/dsit-humphrey-ai-package-civil-servants-45bn-productivity-drive</a:t>
            </a:r>
          </a:p>
        </p:txBody>
      </p:sp>
    </p:spTree>
    <p:extLst>
      <p:ext uri="{BB962C8B-B14F-4D97-AF65-F5344CB8AC3E}">
        <p14:creationId xmlns:p14="http://schemas.microsoft.com/office/powerpoint/2010/main" val="315115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C015-276B-40D3-DE82-976A891DF2C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56AF44F-9130-762D-02AA-508EEC77AED4}"/>
              </a:ext>
            </a:extLst>
          </p:cNvPr>
          <p:cNvSpPr>
            <a:spLocks noGrp="1"/>
          </p:cNvSpPr>
          <p:nvPr>
            <p:ph idx="1"/>
          </p:nvPr>
        </p:nvSpPr>
        <p:spPr/>
        <p:txBody>
          <a:bodyPr/>
          <a:lstStyle/>
          <a:p>
            <a:r>
              <a:rPr lang="en-GB" b="1" dirty="0"/>
              <a:t>UK government trial finds AI could save civil servants nearly 2 weeks a year</a:t>
            </a:r>
            <a:br>
              <a:rPr lang="en-GB" dirty="0"/>
            </a:br>
            <a:r>
              <a:rPr lang="en-GB" dirty="0"/>
              <a:t>The </a:t>
            </a:r>
            <a:r>
              <a:rPr lang="en-GB" u="sng" dirty="0">
                <a:hlinkClick r:id="rId2"/>
              </a:rPr>
              <a:t>trial involving 20,000 civil servants</a:t>
            </a:r>
            <a:r>
              <a:rPr lang="en-GB" dirty="0"/>
              <a:t> found that using generative AI such as Microsoft 365 Copilot to assist with everyday tasks – including drafting documents, summarising lengthy emails, updating records, and preparing reports – saved users an average of </a:t>
            </a:r>
            <a:r>
              <a:rPr lang="en-GB" b="1" dirty="0"/>
              <a:t>26 minutes per day</a:t>
            </a:r>
            <a:r>
              <a:rPr lang="en-GB" dirty="0"/>
              <a:t>.</a:t>
            </a:r>
          </a:p>
          <a:p>
            <a:endParaRPr lang="en-GB" dirty="0"/>
          </a:p>
          <a:p>
            <a:r>
              <a:rPr lang="en-GB" dirty="0"/>
              <a:t>ADA Lovelace Newsletter 05 June</a:t>
            </a:r>
          </a:p>
        </p:txBody>
      </p:sp>
    </p:spTree>
    <p:extLst>
      <p:ext uri="{BB962C8B-B14F-4D97-AF65-F5344CB8AC3E}">
        <p14:creationId xmlns:p14="http://schemas.microsoft.com/office/powerpoint/2010/main" val="376539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B21D5-ABD8-682A-F3C4-9C81E218D529}"/>
              </a:ext>
            </a:extLst>
          </p:cNvPr>
          <p:cNvSpPr>
            <a:spLocks noGrp="1"/>
          </p:cNvSpPr>
          <p:nvPr>
            <p:ph type="title"/>
          </p:nvPr>
        </p:nvSpPr>
        <p:spPr>
          <a:xfrm>
            <a:off x="964788" y="804333"/>
            <a:ext cx="3391900" cy="5249334"/>
          </a:xfrm>
        </p:spPr>
        <p:txBody>
          <a:bodyPr>
            <a:normAutofit/>
          </a:bodyPr>
          <a:lstStyle/>
          <a:p>
            <a:pPr algn="r"/>
            <a:r>
              <a:rPr lang="en-GB">
                <a:solidFill>
                  <a:srgbClr val="FFFFFF"/>
                </a:solidFill>
              </a:rPr>
              <a:t>The bad</a:t>
            </a:r>
          </a:p>
        </p:txBody>
      </p:sp>
      <p:sp>
        <p:nvSpPr>
          <p:cNvPr id="3" name="Content Placeholder 2">
            <a:extLst>
              <a:ext uri="{FF2B5EF4-FFF2-40B4-BE49-F238E27FC236}">
                <a16:creationId xmlns:a16="http://schemas.microsoft.com/office/drawing/2014/main" id="{832EBD7C-3460-6285-E5D8-EE50234978C0}"/>
              </a:ext>
            </a:extLst>
          </p:cNvPr>
          <p:cNvSpPr>
            <a:spLocks noGrp="1"/>
          </p:cNvSpPr>
          <p:nvPr>
            <p:ph idx="1"/>
          </p:nvPr>
        </p:nvSpPr>
        <p:spPr>
          <a:xfrm>
            <a:off x="4951048" y="804333"/>
            <a:ext cx="6306003" cy="5249334"/>
          </a:xfrm>
        </p:spPr>
        <p:txBody>
          <a:bodyPr anchor="ctr">
            <a:normAutofit/>
          </a:bodyPr>
          <a:lstStyle/>
          <a:p>
            <a:r>
              <a:rPr lang="en-GB" sz="2400" dirty="0"/>
              <a:t>Bias </a:t>
            </a:r>
          </a:p>
          <a:p>
            <a:r>
              <a:rPr lang="en-GB" sz="2400" dirty="0"/>
              <a:t>Unreality </a:t>
            </a:r>
          </a:p>
          <a:p>
            <a:r>
              <a:rPr lang="en-GB" sz="2400" dirty="0"/>
              <a:t>Copyright issues </a:t>
            </a:r>
          </a:p>
          <a:p>
            <a:r>
              <a:rPr lang="en-GB" sz="2400" dirty="0"/>
              <a:t>Quality</a:t>
            </a:r>
          </a:p>
          <a:p>
            <a:r>
              <a:rPr lang="en-GB" sz="2400" dirty="0"/>
              <a:t>Deepfakes</a:t>
            </a:r>
          </a:p>
          <a:p>
            <a:endParaRPr lang="en-GB" dirty="0"/>
          </a:p>
        </p:txBody>
      </p:sp>
    </p:spTree>
    <p:extLst>
      <p:ext uri="{BB962C8B-B14F-4D97-AF65-F5344CB8AC3E}">
        <p14:creationId xmlns:p14="http://schemas.microsoft.com/office/powerpoint/2010/main" val="2167375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FD6E-A3D3-DA40-10FF-4909EB8210AE}"/>
              </a:ext>
            </a:extLst>
          </p:cNvPr>
          <p:cNvSpPr>
            <a:spLocks noGrp="1"/>
          </p:cNvSpPr>
          <p:nvPr>
            <p:ph type="title"/>
          </p:nvPr>
        </p:nvSpPr>
        <p:spPr>
          <a:xfrm>
            <a:off x="914400" y="234953"/>
            <a:ext cx="10515600" cy="1325563"/>
          </a:xfrm>
        </p:spPr>
        <p:txBody>
          <a:bodyPr/>
          <a:lstStyle/>
          <a:p>
            <a:r>
              <a:rPr lang="en-GB" dirty="0"/>
              <a:t>Bias</a:t>
            </a:r>
          </a:p>
        </p:txBody>
      </p:sp>
      <p:sp>
        <p:nvSpPr>
          <p:cNvPr id="5" name="Text Placeholder 4">
            <a:extLst>
              <a:ext uri="{FF2B5EF4-FFF2-40B4-BE49-F238E27FC236}">
                <a16:creationId xmlns:a16="http://schemas.microsoft.com/office/drawing/2014/main" id="{162A9B49-70E5-33AC-CD49-CAA9D7EC5D51}"/>
              </a:ext>
            </a:extLst>
          </p:cNvPr>
          <p:cNvSpPr>
            <a:spLocks noGrp="1"/>
          </p:cNvSpPr>
          <p:nvPr>
            <p:ph type="body" idx="1"/>
          </p:nvPr>
        </p:nvSpPr>
        <p:spPr>
          <a:xfrm>
            <a:off x="862014" y="1208884"/>
            <a:ext cx="5157787" cy="472279"/>
          </a:xfrm>
        </p:spPr>
        <p:txBody>
          <a:bodyPr/>
          <a:lstStyle/>
          <a:p>
            <a:r>
              <a:rPr lang="en-GB" dirty="0"/>
              <a:t>Co-pilot Oct 2024</a:t>
            </a:r>
          </a:p>
        </p:txBody>
      </p:sp>
      <p:pic>
        <p:nvPicPr>
          <p:cNvPr id="4" name="Content Placeholder 3" descr="A screenshot of a computer&#10;&#10;Description automatically generated">
            <a:extLst>
              <a:ext uri="{FF2B5EF4-FFF2-40B4-BE49-F238E27FC236}">
                <a16:creationId xmlns:a16="http://schemas.microsoft.com/office/drawing/2014/main" id="{AB5F75FE-E645-68C6-F386-95B82FEF4D7D}"/>
              </a:ext>
            </a:extLst>
          </p:cNvPr>
          <p:cNvPicPr>
            <a:picLocks noGrp="1" noChangeAspect="1"/>
          </p:cNvPicPr>
          <p:nvPr>
            <p:ph sz="half" idx="2"/>
          </p:nvPr>
        </p:nvPicPr>
        <p:blipFill rotWithShape="1">
          <a:blip r:embed="rId3"/>
          <a:srcRect l="61096" t="14553" r="20622" b="12426"/>
          <a:stretch/>
        </p:blipFill>
        <p:spPr bwMode="auto">
          <a:xfrm>
            <a:off x="914400" y="1681163"/>
            <a:ext cx="3933825" cy="4909913"/>
          </a:xfrm>
          <a:prstGeom prst="rect">
            <a:avLst/>
          </a:prstGeom>
          <a:ln>
            <a:noFill/>
          </a:ln>
          <a:extLst>
            <a:ext uri="{53640926-AAD7-44D8-BBD7-CCE9431645EC}">
              <a14:shadowObscured xmlns:a14="http://schemas.microsoft.com/office/drawing/2010/main"/>
            </a:ext>
          </a:extLst>
        </p:spPr>
      </p:pic>
      <p:sp>
        <p:nvSpPr>
          <p:cNvPr id="6" name="Text Placeholder 5">
            <a:extLst>
              <a:ext uri="{FF2B5EF4-FFF2-40B4-BE49-F238E27FC236}">
                <a16:creationId xmlns:a16="http://schemas.microsoft.com/office/drawing/2014/main" id="{99EFB24B-2371-C27F-F727-0845572D2ADF}"/>
              </a:ext>
            </a:extLst>
          </p:cNvPr>
          <p:cNvSpPr>
            <a:spLocks noGrp="1"/>
          </p:cNvSpPr>
          <p:nvPr>
            <p:ph type="body" sz="quarter" idx="3"/>
          </p:nvPr>
        </p:nvSpPr>
        <p:spPr>
          <a:xfrm>
            <a:off x="4984940" y="1208883"/>
            <a:ext cx="5183188" cy="472279"/>
          </a:xfrm>
        </p:spPr>
        <p:txBody>
          <a:bodyPr/>
          <a:lstStyle/>
          <a:p>
            <a:r>
              <a:rPr lang="en-GB" dirty="0" err="1"/>
              <a:t>Chatpgt</a:t>
            </a:r>
            <a:r>
              <a:rPr lang="en-GB" dirty="0"/>
              <a:t> 20 May 2025</a:t>
            </a:r>
          </a:p>
        </p:txBody>
      </p:sp>
      <p:pic>
        <p:nvPicPr>
          <p:cNvPr id="8" name="Picture 2" descr="Generated image">
            <a:extLst>
              <a:ext uri="{FF2B5EF4-FFF2-40B4-BE49-F238E27FC236}">
                <a16:creationId xmlns:a16="http://schemas.microsoft.com/office/drawing/2014/main" id="{9F6FC548-3AAA-B25E-B96B-5AD4947D6973}"/>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174891" y="1681162"/>
            <a:ext cx="2951692" cy="44275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D2E057-17C8-9F47-4BE9-575BC5729C02}"/>
              </a:ext>
            </a:extLst>
          </p:cNvPr>
          <p:cNvSpPr txBox="1"/>
          <p:nvPr/>
        </p:nvSpPr>
        <p:spPr>
          <a:xfrm>
            <a:off x="8316534" y="3127953"/>
            <a:ext cx="3240728" cy="1831271"/>
          </a:xfrm>
          <a:prstGeom prst="rect">
            <a:avLst/>
          </a:prstGeom>
          <a:noFill/>
        </p:spPr>
        <p:txBody>
          <a:bodyPr wrap="square">
            <a:spAutoFit/>
          </a:bodyPr>
          <a:lstStyle/>
          <a:p>
            <a:r>
              <a:rPr lang="en-GB" sz="2300" dirty="0">
                <a:solidFill>
                  <a:schemeClr val="accent1"/>
                </a:solidFill>
              </a:rPr>
              <a:t>93%</a:t>
            </a:r>
            <a:r>
              <a:rPr lang="en-GB" dirty="0"/>
              <a:t> training data for </a:t>
            </a:r>
            <a:r>
              <a:rPr lang="en-GB" dirty="0" err="1"/>
              <a:t>chatgpt</a:t>
            </a:r>
            <a:r>
              <a:rPr lang="en-GB" dirty="0"/>
              <a:t> is in English </a:t>
            </a:r>
          </a:p>
          <a:p>
            <a:endParaRPr lang="en-GB" dirty="0"/>
          </a:p>
          <a:p>
            <a:r>
              <a:rPr lang="en-GB" dirty="0"/>
              <a:t>(OpenAI https://arxiv.org/pdf/2005.14165)</a:t>
            </a:r>
          </a:p>
        </p:txBody>
      </p:sp>
    </p:spTree>
    <p:extLst>
      <p:ext uri="{BB962C8B-B14F-4D97-AF65-F5344CB8AC3E}">
        <p14:creationId xmlns:p14="http://schemas.microsoft.com/office/powerpoint/2010/main" val="228799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6664-C1B7-70F7-E921-A47188DB0ED8}"/>
              </a:ext>
            </a:extLst>
          </p:cNvPr>
          <p:cNvSpPr>
            <a:spLocks noGrp="1"/>
          </p:cNvSpPr>
          <p:nvPr>
            <p:ph type="title"/>
          </p:nvPr>
        </p:nvSpPr>
        <p:spPr>
          <a:xfrm>
            <a:off x="926973" y="352425"/>
            <a:ext cx="10515600" cy="1190625"/>
          </a:xfrm>
        </p:spPr>
        <p:txBody>
          <a:bodyPr>
            <a:normAutofit fontScale="90000"/>
          </a:bodyPr>
          <a:lstStyle/>
          <a:p>
            <a:r>
              <a:rPr lang="en-GB" dirty="0" err="1"/>
              <a:t>UnrealITY</a:t>
            </a:r>
            <a:br>
              <a:rPr lang="en-GB" sz="2000" dirty="0"/>
            </a:br>
            <a:br>
              <a:rPr lang="en-GB" sz="2000" dirty="0"/>
            </a:br>
            <a:r>
              <a:rPr lang="en-GB" sz="2000" dirty="0"/>
              <a:t>https://goldpenguin.org/blog/ai-vs-human-art/</a:t>
            </a:r>
          </a:p>
        </p:txBody>
      </p:sp>
      <p:pic>
        <p:nvPicPr>
          <p:cNvPr id="2050" name="Picture 2" descr="Van Gogh">
            <a:extLst>
              <a:ext uri="{FF2B5EF4-FFF2-40B4-BE49-F238E27FC236}">
                <a16:creationId xmlns:a16="http://schemas.microsoft.com/office/drawing/2014/main" id="{B50D7D85-E291-23DA-7370-477912EAC0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5407" y="2286000"/>
            <a:ext cx="9557324"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434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I vs. Human Test 3">
            <a:extLst>
              <a:ext uri="{FF2B5EF4-FFF2-40B4-BE49-F238E27FC236}">
                <a16:creationId xmlns:a16="http://schemas.microsoft.com/office/drawing/2014/main" id="{EC521A60-81D8-742B-4362-4C1204B68DE2}"/>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0" y="406400"/>
            <a:ext cx="598805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5F55E-3AB5-858F-87DE-A020B4C29378}"/>
            </a:ext>
          </a:extLst>
        </p:cNvPr>
        <p:cNvGrpSpPr/>
        <p:nvPr/>
      </p:nvGrpSpPr>
      <p:grpSpPr>
        <a:xfrm>
          <a:off x="0" y="0"/>
          <a:ext cx="0" cy="0"/>
          <a:chOff x="0" y="0"/>
          <a:chExt cx="0" cy="0"/>
        </a:xfrm>
      </p:grpSpPr>
      <p:pic>
        <p:nvPicPr>
          <p:cNvPr id="3074" name="Picture 2" descr="AI vs. Human Test 3">
            <a:extLst>
              <a:ext uri="{FF2B5EF4-FFF2-40B4-BE49-F238E27FC236}">
                <a16:creationId xmlns:a16="http://schemas.microsoft.com/office/drawing/2014/main" id="{3193513D-3B01-B290-9084-787657DD4BB2}"/>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0" y="406400"/>
            <a:ext cx="5988050" cy="58118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44FF843-EBBA-1E45-86E8-1329157A2D77}"/>
                  </a:ext>
                </a:extLst>
              </p14:cNvPr>
              <p14:cNvContentPartPr/>
              <p14:nvPr/>
            </p14:nvContentPartPr>
            <p14:xfrm>
              <a:off x="4060122" y="2353200"/>
              <a:ext cx="2943360" cy="95760"/>
            </p14:xfrm>
          </p:contentPart>
        </mc:Choice>
        <mc:Fallback>
          <p:pic>
            <p:nvPicPr>
              <p:cNvPr id="3" name="Ink 2">
                <a:extLst>
                  <a:ext uri="{FF2B5EF4-FFF2-40B4-BE49-F238E27FC236}">
                    <a16:creationId xmlns:a16="http://schemas.microsoft.com/office/drawing/2014/main" id="{E44FF843-EBBA-1E45-86E8-1329157A2D77}"/>
                  </a:ext>
                </a:extLst>
              </p:cNvPr>
              <p:cNvPicPr/>
              <p:nvPr/>
            </p:nvPicPr>
            <p:blipFill>
              <a:blip r:embed="rId4"/>
              <a:stretch>
                <a:fillRect/>
              </a:stretch>
            </p:blipFill>
            <p:spPr>
              <a:xfrm>
                <a:off x="4054002" y="2347080"/>
                <a:ext cx="2955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03AC557D-C8CC-D53F-CF61-2AEEA1A90473}"/>
                  </a:ext>
                </a:extLst>
              </p14:cNvPr>
              <p14:cNvContentPartPr/>
              <p14:nvPr/>
            </p14:nvContentPartPr>
            <p14:xfrm>
              <a:off x="3964434" y="2247720"/>
              <a:ext cx="377280" cy="306720"/>
            </p14:xfrm>
          </p:contentPart>
        </mc:Choice>
        <mc:Fallback>
          <p:pic>
            <p:nvPicPr>
              <p:cNvPr id="4" name="Ink 3">
                <a:extLst>
                  <a:ext uri="{FF2B5EF4-FFF2-40B4-BE49-F238E27FC236}">
                    <a16:creationId xmlns:a16="http://schemas.microsoft.com/office/drawing/2014/main" id="{03AC557D-C8CC-D53F-CF61-2AEEA1A90473}"/>
                  </a:ext>
                </a:extLst>
              </p:cNvPr>
              <p:cNvPicPr/>
              <p:nvPr/>
            </p:nvPicPr>
            <p:blipFill>
              <a:blip r:embed="rId6"/>
              <a:stretch>
                <a:fillRect/>
              </a:stretch>
            </p:blipFill>
            <p:spPr>
              <a:xfrm>
                <a:off x="3958314" y="2241600"/>
                <a:ext cx="389520" cy="318960"/>
              </a:xfrm>
              <a:prstGeom prst="rect">
                <a:avLst/>
              </a:prstGeom>
            </p:spPr>
          </p:pic>
        </mc:Fallback>
      </mc:AlternateContent>
    </p:spTree>
    <p:extLst>
      <p:ext uri="{BB962C8B-B14F-4D97-AF65-F5344CB8AC3E}">
        <p14:creationId xmlns:p14="http://schemas.microsoft.com/office/powerpoint/2010/main" val="427418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24B91-06E4-327E-1B09-63C85C3E1D5A}"/>
              </a:ext>
            </a:extLst>
          </p:cNvPr>
          <p:cNvSpPr>
            <a:spLocks noGrp="1"/>
          </p:cNvSpPr>
          <p:nvPr>
            <p:ph type="title"/>
          </p:nvPr>
        </p:nvSpPr>
        <p:spPr>
          <a:xfrm>
            <a:off x="964788" y="804333"/>
            <a:ext cx="3391900" cy="5249334"/>
          </a:xfrm>
        </p:spPr>
        <p:txBody>
          <a:bodyPr>
            <a:normAutofit/>
          </a:bodyPr>
          <a:lstStyle/>
          <a:p>
            <a:pPr algn="r"/>
            <a:r>
              <a:rPr lang="en-GB">
                <a:solidFill>
                  <a:srgbClr val="FFFFFF"/>
                </a:solidFill>
              </a:rPr>
              <a:t>And a bit more tailored…</a:t>
            </a:r>
          </a:p>
        </p:txBody>
      </p:sp>
      <p:sp>
        <p:nvSpPr>
          <p:cNvPr id="3" name="Content Placeholder 2">
            <a:extLst>
              <a:ext uri="{FF2B5EF4-FFF2-40B4-BE49-F238E27FC236}">
                <a16:creationId xmlns:a16="http://schemas.microsoft.com/office/drawing/2014/main" id="{59E7F451-6827-8E6F-0D14-EF5302D024CF}"/>
              </a:ext>
            </a:extLst>
          </p:cNvPr>
          <p:cNvSpPr>
            <a:spLocks noGrp="1"/>
          </p:cNvSpPr>
          <p:nvPr>
            <p:ph idx="1"/>
          </p:nvPr>
        </p:nvSpPr>
        <p:spPr>
          <a:xfrm>
            <a:off x="4951048" y="804333"/>
            <a:ext cx="6306003" cy="5249334"/>
          </a:xfrm>
        </p:spPr>
        <p:txBody>
          <a:bodyPr anchor="ctr">
            <a:normAutofit/>
          </a:bodyPr>
          <a:lstStyle/>
          <a:p>
            <a:r>
              <a:rPr lang="en-GB" b="1" dirty="0"/>
              <a:t>Beyoncé-Inspired Titles:</a:t>
            </a:r>
          </a:p>
          <a:p>
            <a:r>
              <a:rPr lang="en-GB" b="1" dirty="0"/>
              <a:t>"Who Run the World? AI!"</a:t>
            </a:r>
            <a:br>
              <a:rPr lang="en-GB" dirty="0"/>
            </a:br>
            <a:r>
              <a:rPr lang="en-GB" dirty="0"/>
              <a:t>(Inspired by </a:t>
            </a:r>
            <a:r>
              <a:rPr lang="en-GB" i="1" dirty="0"/>
              <a:t>Run the World (Girls)</a:t>
            </a:r>
            <a:endParaRPr lang="en-GB" dirty="0"/>
          </a:p>
          <a:p>
            <a:r>
              <a:rPr lang="en-GB" b="1" dirty="0"/>
              <a:t>"Single Bots: All the AI Ladies (and Gents)"</a:t>
            </a:r>
            <a:br>
              <a:rPr lang="en-GB" dirty="0"/>
            </a:br>
            <a:r>
              <a:rPr lang="en-GB" dirty="0"/>
              <a:t>(Inspired by </a:t>
            </a:r>
            <a:r>
              <a:rPr lang="en-GB" i="1" dirty="0"/>
              <a:t>Single Ladies</a:t>
            </a:r>
            <a:r>
              <a:rPr lang="en-GB" dirty="0"/>
              <a:t>)</a:t>
            </a:r>
          </a:p>
          <a:p>
            <a:r>
              <a:rPr lang="en-GB" b="1" dirty="0"/>
              <a:t>"Upgrade You: How AI Is </a:t>
            </a:r>
            <a:r>
              <a:rPr lang="en-GB" b="1" dirty="0" err="1"/>
              <a:t>Leveling</a:t>
            </a:r>
            <a:r>
              <a:rPr lang="en-GB" b="1" dirty="0"/>
              <a:t> Us Up"</a:t>
            </a:r>
            <a:br>
              <a:rPr lang="en-GB" dirty="0"/>
            </a:br>
            <a:r>
              <a:rPr lang="en-GB" dirty="0"/>
              <a:t>(Inspired by </a:t>
            </a:r>
            <a:r>
              <a:rPr lang="en-GB" i="1" dirty="0"/>
              <a:t>Upgrade U</a:t>
            </a:r>
            <a:r>
              <a:rPr lang="en-GB" dirty="0"/>
              <a:t>)</a:t>
            </a:r>
          </a:p>
          <a:p>
            <a:r>
              <a:rPr lang="en-GB" b="1" dirty="0"/>
              <a:t>"Crazy in Love... With AI"</a:t>
            </a:r>
            <a:br>
              <a:rPr lang="en-GB" dirty="0"/>
            </a:br>
            <a:r>
              <a:rPr lang="en-GB" dirty="0"/>
              <a:t>(Inspired by </a:t>
            </a:r>
            <a:r>
              <a:rPr lang="en-GB" i="1" dirty="0"/>
              <a:t>Crazy in Love</a:t>
            </a:r>
            <a:r>
              <a:rPr lang="en-GB" dirty="0"/>
              <a:t>)</a:t>
            </a:r>
          </a:p>
          <a:p>
            <a:r>
              <a:rPr lang="en-GB" b="1" dirty="0"/>
              <a:t>"AI Formation: Get in Knowledge Formation"</a:t>
            </a:r>
            <a:br>
              <a:rPr lang="en-GB" dirty="0"/>
            </a:br>
            <a:r>
              <a:rPr lang="en-GB" dirty="0"/>
              <a:t>(Inspired by </a:t>
            </a:r>
            <a:r>
              <a:rPr lang="en-GB" i="1" dirty="0"/>
              <a:t>Formation</a:t>
            </a:r>
            <a:r>
              <a:rPr lang="en-GB" dirty="0"/>
              <a:t>)</a:t>
            </a:r>
          </a:p>
          <a:p>
            <a:endParaRPr lang="en-GB" dirty="0"/>
          </a:p>
        </p:txBody>
      </p:sp>
    </p:spTree>
    <p:extLst>
      <p:ext uri="{BB962C8B-B14F-4D97-AF65-F5344CB8AC3E}">
        <p14:creationId xmlns:p14="http://schemas.microsoft.com/office/powerpoint/2010/main" val="45834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8F32-E9BA-8276-23A4-8B15C1598731}"/>
              </a:ext>
            </a:extLst>
          </p:cNvPr>
          <p:cNvSpPr>
            <a:spLocks noGrp="1"/>
          </p:cNvSpPr>
          <p:nvPr>
            <p:ph type="title"/>
          </p:nvPr>
        </p:nvSpPr>
        <p:spPr/>
        <p:txBody>
          <a:bodyPr/>
          <a:lstStyle/>
          <a:p>
            <a:r>
              <a:rPr lang="en-GB" dirty="0"/>
              <a:t>QUALITY </a:t>
            </a:r>
          </a:p>
        </p:txBody>
      </p:sp>
      <p:sp>
        <p:nvSpPr>
          <p:cNvPr id="4" name="Text Placeholder 3">
            <a:extLst>
              <a:ext uri="{FF2B5EF4-FFF2-40B4-BE49-F238E27FC236}">
                <a16:creationId xmlns:a16="http://schemas.microsoft.com/office/drawing/2014/main" id="{26D743F3-EAE9-C357-014D-8EB34E3CE0C7}"/>
              </a:ext>
            </a:extLst>
          </p:cNvPr>
          <p:cNvSpPr>
            <a:spLocks noGrp="1"/>
          </p:cNvSpPr>
          <p:nvPr>
            <p:ph type="body" idx="1"/>
          </p:nvPr>
        </p:nvSpPr>
        <p:spPr/>
        <p:txBody>
          <a:bodyPr/>
          <a:lstStyle/>
          <a:p>
            <a:endParaRPr lang="en-GB"/>
          </a:p>
        </p:txBody>
      </p:sp>
      <p:pic>
        <p:nvPicPr>
          <p:cNvPr id="11" name="Content Placeholder 10" descr="A dog wearing a yellow hood&#10;&#10;AI-generated content may be incorrect.">
            <a:extLst>
              <a:ext uri="{FF2B5EF4-FFF2-40B4-BE49-F238E27FC236}">
                <a16:creationId xmlns:a16="http://schemas.microsoft.com/office/drawing/2014/main" id="{B7F9BCAF-9A03-F58D-5A3A-A8B2388512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31616" y="1764410"/>
            <a:ext cx="2268784" cy="491569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2399F416-F868-5F97-488E-0EB1D26E1949}"/>
              </a:ext>
            </a:extLst>
          </p:cNvPr>
          <p:cNvSpPr>
            <a:spLocks noGrp="1"/>
          </p:cNvSpPr>
          <p:nvPr>
            <p:ph type="body" sz="quarter" idx="3"/>
          </p:nvPr>
        </p:nvSpPr>
        <p:spPr/>
        <p:txBody>
          <a:bodyPr/>
          <a:lstStyle/>
          <a:p>
            <a:endParaRPr lang="en-GB" dirty="0"/>
          </a:p>
        </p:txBody>
      </p:sp>
      <p:pic>
        <p:nvPicPr>
          <p:cNvPr id="13" name="Content Placeholder 12" descr="A screenshot of a phone&#10;&#10;AI-generated content may be incorrect.">
            <a:extLst>
              <a:ext uri="{FF2B5EF4-FFF2-40B4-BE49-F238E27FC236}">
                <a16:creationId xmlns:a16="http://schemas.microsoft.com/office/drawing/2014/main" id="{66E94EF2-661D-F1AA-97A0-DBE27623DC3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13450" y="2179636"/>
            <a:ext cx="1942997" cy="4209827"/>
          </a:xfrm>
        </p:spPr>
      </p:pic>
      <p:pic>
        <p:nvPicPr>
          <p:cNvPr id="18" name="Picture 17" descr="A screenshot of a social media post&#10;&#10;AI-generated content may be incorrect.">
            <a:extLst>
              <a:ext uri="{FF2B5EF4-FFF2-40B4-BE49-F238E27FC236}">
                <a16:creationId xmlns:a16="http://schemas.microsoft.com/office/drawing/2014/main" id="{575C09EA-7426-31F5-E52E-2E3B560A4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9972" y="704088"/>
            <a:ext cx="2570168" cy="5568696"/>
          </a:xfrm>
          <a:prstGeom prst="rect">
            <a:avLst/>
          </a:prstGeom>
        </p:spPr>
      </p:pic>
    </p:spTree>
    <p:extLst>
      <p:ext uri="{BB962C8B-B14F-4D97-AF65-F5344CB8AC3E}">
        <p14:creationId xmlns:p14="http://schemas.microsoft.com/office/powerpoint/2010/main" val="413507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CEC3A-4BD6-8D7B-06DE-00262FFC1583}"/>
              </a:ext>
            </a:extLst>
          </p:cNvPr>
          <p:cNvSpPr>
            <a:spLocks noGrp="1"/>
          </p:cNvSpPr>
          <p:nvPr>
            <p:ph type="title"/>
          </p:nvPr>
        </p:nvSpPr>
        <p:spPr>
          <a:xfrm>
            <a:off x="964788" y="804333"/>
            <a:ext cx="3391900" cy="5249334"/>
          </a:xfrm>
        </p:spPr>
        <p:txBody>
          <a:bodyPr>
            <a:normAutofit/>
          </a:bodyPr>
          <a:lstStyle/>
          <a:p>
            <a:pPr algn="r"/>
            <a:r>
              <a:rPr lang="en-GB">
                <a:solidFill>
                  <a:srgbClr val="FFFFFF"/>
                </a:solidFill>
              </a:rPr>
              <a:t>The ugly</a:t>
            </a:r>
          </a:p>
        </p:txBody>
      </p:sp>
      <p:sp>
        <p:nvSpPr>
          <p:cNvPr id="3" name="Content Placeholder 2">
            <a:extLst>
              <a:ext uri="{FF2B5EF4-FFF2-40B4-BE49-F238E27FC236}">
                <a16:creationId xmlns:a16="http://schemas.microsoft.com/office/drawing/2014/main" id="{4321AC29-9437-730E-1820-1FF941F6BB91}"/>
              </a:ext>
            </a:extLst>
          </p:cNvPr>
          <p:cNvSpPr>
            <a:spLocks noGrp="1"/>
          </p:cNvSpPr>
          <p:nvPr>
            <p:ph idx="1"/>
          </p:nvPr>
        </p:nvSpPr>
        <p:spPr>
          <a:xfrm>
            <a:off x="4951048" y="804333"/>
            <a:ext cx="6306003" cy="5249334"/>
          </a:xfrm>
        </p:spPr>
        <p:txBody>
          <a:bodyPr anchor="ctr">
            <a:normAutofit/>
          </a:bodyPr>
          <a:lstStyle/>
          <a:p>
            <a:r>
              <a:rPr lang="en-GB" dirty="0"/>
              <a:t>aka things you’ll probably need to sort out in your roles</a:t>
            </a:r>
          </a:p>
        </p:txBody>
      </p:sp>
    </p:spTree>
    <p:extLst>
      <p:ext uri="{BB962C8B-B14F-4D97-AF65-F5344CB8AC3E}">
        <p14:creationId xmlns:p14="http://schemas.microsoft.com/office/powerpoint/2010/main" val="244316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D0ECF-0566-B71B-558A-E7FB6A88C88C}"/>
              </a:ext>
            </a:extLst>
          </p:cNvPr>
          <p:cNvSpPr>
            <a:spLocks noGrp="1"/>
          </p:cNvSpPr>
          <p:nvPr>
            <p:ph type="title"/>
          </p:nvPr>
        </p:nvSpPr>
        <p:spPr>
          <a:xfrm>
            <a:off x="643468" y="643467"/>
            <a:ext cx="3415612" cy="5571066"/>
          </a:xfrm>
        </p:spPr>
        <p:txBody>
          <a:bodyPr>
            <a:normAutofit/>
          </a:bodyPr>
          <a:lstStyle/>
          <a:p>
            <a:r>
              <a:rPr lang="en-GB">
                <a:solidFill>
                  <a:srgbClr val="FFFFFF"/>
                </a:solidFill>
              </a:rPr>
              <a:t>Governance issues</a:t>
            </a:r>
          </a:p>
        </p:txBody>
      </p:sp>
      <p:graphicFrame>
        <p:nvGraphicFramePr>
          <p:cNvPr id="5" name="Content Placeholder 2">
            <a:extLst>
              <a:ext uri="{FF2B5EF4-FFF2-40B4-BE49-F238E27FC236}">
                <a16:creationId xmlns:a16="http://schemas.microsoft.com/office/drawing/2014/main" id="{0E354AF9-A3D9-F586-57BE-F15AC38ED751}"/>
              </a:ext>
            </a:extLst>
          </p:cNvPr>
          <p:cNvGraphicFramePr>
            <a:graphicFrameLocks noGrp="1"/>
          </p:cNvGraphicFramePr>
          <p:nvPr>
            <p:ph idx="1"/>
            <p:extLst>
              <p:ext uri="{D42A27DB-BD31-4B8C-83A1-F6EECF244321}">
                <p14:modId xmlns:p14="http://schemas.microsoft.com/office/powerpoint/2010/main" val="373071647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81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C23F3-B36F-BA78-A447-94CA2630D007}"/>
              </a:ext>
            </a:extLst>
          </p:cNvPr>
          <p:cNvSpPr>
            <a:spLocks noGrp="1"/>
          </p:cNvSpPr>
          <p:nvPr>
            <p:ph type="title"/>
          </p:nvPr>
        </p:nvSpPr>
        <p:spPr>
          <a:xfrm>
            <a:off x="964788" y="804333"/>
            <a:ext cx="3391900" cy="5249334"/>
          </a:xfrm>
        </p:spPr>
        <p:txBody>
          <a:bodyPr>
            <a:normAutofit/>
          </a:bodyPr>
          <a:lstStyle/>
          <a:p>
            <a:pPr algn="r"/>
            <a:r>
              <a:rPr lang="en-GB">
                <a:solidFill>
                  <a:srgbClr val="FFFFFF"/>
                </a:solidFill>
              </a:rPr>
              <a:t>Risk strategies and policies</a:t>
            </a:r>
          </a:p>
        </p:txBody>
      </p:sp>
      <p:sp>
        <p:nvSpPr>
          <p:cNvPr id="3" name="Content Placeholder 2">
            <a:extLst>
              <a:ext uri="{FF2B5EF4-FFF2-40B4-BE49-F238E27FC236}">
                <a16:creationId xmlns:a16="http://schemas.microsoft.com/office/drawing/2014/main" id="{10E99ADF-9182-4695-8C8E-40801101BF1D}"/>
              </a:ext>
            </a:extLst>
          </p:cNvPr>
          <p:cNvSpPr>
            <a:spLocks noGrp="1"/>
          </p:cNvSpPr>
          <p:nvPr>
            <p:ph idx="1"/>
          </p:nvPr>
        </p:nvSpPr>
        <p:spPr>
          <a:xfrm>
            <a:off x="4951048" y="804333"/>
            <a:ext cx="6306003" cy="5249334"/>
          </a:xfrm>
        </p:spPr>
        <p:txBody>
          <a:bodyPr anchor="ctr">
            <a:normAutofit/>
          </a:bodyPr>
          <a:lstStyle/>
          <a:p>
            <a:r>
              <a:rPr lang="en-GB" sz="2400" dirty="0"/>
              <a:t>Big 4 (Deloitte, EY (Ernst and Young), KPMG and PwC </a:t>
            </a:r>
          </a:p>
          <a:p>
            <a:endParaRPr lang="en-GB" sz="2400" dirty="0"/>
          </a:p>
          <a:p>
            <a:r>
              <a:rPr lang="en-GB" sz="2400" dirty="0"/>
              <a:t>AI is not a risk in itself, but risk strategies need to be reviewed in light of the impact AI has on existing risks.</a:t>
            </a:r>
          </a:p>
          <a:p>
            <a:endParaRPr lang="en-GB" sz="2400" dirty="0"/>
          </a:p>
          <a:p>
            <a:r>
              <a:rPr lang="en-GB" sz="2400" dirty="0"/>
              <a:t>How will it impact current information security</a:t>
            </a:r>
          </a:p>
          <a:p>
            <a:r>
              <a:rPr lang="en-GB" sz="2400" dirty="0"/>
              <a:t>How will it impact researcher behaviour/ breaches</a:t>
            </a:r>
          </a:p>
          <a:p>
            <a:r>
              <a:rPr lang="en-GB" sz="2400" dirty="0"/>
              <a:t>Staff retention</a:t>
            </a:r>
          </a:p>
        </p:txBody>
      </p:sp>
      <p:sp>
        <p:nvSpPr>
          <p:cNvPr id="6" name="Footer Placeholder 5">
            <a:extLst>
              <a:ext uri="{FF2B5EF4-FFF2-40B4-BE49-F238E27FC236}">
                <a16:creationId xmlns:a16="http://schemas.microsoft.com/office/drawing/2014/main" id="{435DA1A3-8104-CF09-947D-E505A8825923}"/>
              </a:ext>
            </a:extLst>
          </p:cNvPr>
          <p:cNvSpPr>
            <a:spLocks noGrp="1"/>
          </p:cNvSpPr>
          <p:nvPr>
            <p:ph type="ftr" sz="quarter" idx="11"/>
          </p:nvPr>
        </p:nvSpPr>
        <p:spPr>
          <a:xfrm>
            <a:off x="4842932" y="6470704"/>
            <a:ext cx="5901459" cy="274320"/>
          </a:xfrm>
        </p:spPr>
        <p:txBody>
          <a:bodyPr>
            <a:normAutofit/>
          </a:bodyPr>
          <a:lstStyle/>
          <a:p>
            <a:endParaRPr lang="en-GB" dirty="0"/>
          </a:p>
        </p:txBody>
      </p:sp>
    </p:spTree>
    <p:extLst>
      <p:ext uri="{BB962C8B-B14F-4D97-AF65-F5344CB8AC3E}">
        <p14:creationId xmlns:p14="http://schemas.microsoft.com/office/powerpoint/2010/main" val="556484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53E411-466D-6030-CA8C-F1F7D0D52CD3}"/>
              </a:ext>
            </a:extLst>
          </p:cNvPr>
          <p:cNvSpPr>
            <a:spLocks noGrp="1"/>
          </p:cNvSpPr>
          <p:nvPr>
            <p:ph type="title"/>
          </p:nvPr>
        </p:nvSpPr>
        <p:spPr>
          <a:xfrm>
            <a:off x="964788" y="804333"/>
            <a:ext cx="3391900" cy="5249334"/>
          </a:xfrm>
        </p:spPr>
        <p:txBody>
          <a:bodyPr>
            <a:normAutofit/>
          </a:bodyPr>
          <a:lstStyle/>
          <a:p>
            <a:pPr algn="r"/>
            <a:r>
              <a:rPr lang="en-GB" dirty="0"/>
              <a:t>Good sources for risk strategies</a:t>
            </a:r>
            <a:endParaRPr lang="en-GB"/>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93D0D4-E0CA-AEE3-3B09-1F794B7B5211}"/>
              </a:ext>
            </a:extLst>
          </p:cNvPr>
          <p:cNvSpPr>
            <a:spLocks noGrp="1"/>
          </p:cNvSpPr>
          <p:nvPr>
            <p:ph idx="1"/>
          </p:nvPr>
        </p:nvSpPr>
        <p:spPr>
          <a:xfrm>
            <a:off x="4999330" y="804333"/>
            <a:ext cx="6257721" cy="5249334"/>
          </a:xfrm>
        </p:spPr>
        <p:txBody>
          <a:bodyPr anchor="ctr">
            <a:normAutofit/>
          </a:bodyPr>
          <a:lstStyle/>
          <a:p>
            <a:pPr>
              <a:spcAft>
                <a:spcPts val="800"/>
              </a:spcAft>
              <a:buNone/>
            </a:pPr>
            <a:r>
              <a:rPr lang="en-GB" sz="2000">
                <a:effectLst/>
                <a:latin typeface="Calibri" panose="020F0502020204030204" pitchFamily="34" charset="0"/>
                <a:ea typeface="Calibri" panose="020F0502020204030204" pitchFamily="34" charset="0"/>
                <a:cs typeface="Calibri" panose="020F0502020204030204" pitchFamily="34" charset="0"/>
              </a:rPr>
              <a:t>Baquero, JA et al (2020) </a:t>
            </a:r>
            <a:r>
              <a:rPr lang="en-GB" sz="2000" i="1">
                <a:effectLst/>
                <a:latin typeface="Calibri" panose="020F0502020204030204" pitchFamily="34" charset="0"/>
                <a:ea typeface="Calibri" panose="020F0502020204030204" pitchFamily="34" charset="0"/>
                <a:cs typeface="Calibri" panose="020F0502020204030204" pitchFamily="34" charset="0"/>
              </a:rPr>
              <a:t>Derisking AI by design</a:t>
            </a:r>
            <a:r>
              <a:rPr lang="en-GB" sz="2000">
                <a:effectLst/>
                <a:latin typeface="Calibri" panose="020F0502020204030204" pitchFamily="34" charset="0"/>
                <a:ea typeface="Calibri" panose="020F0502020204030204" pitchFamily="34" charset="0"/>
                <a:cs typeface="Calibri" panose="020F0502020204030204" pitchFamily="34" charset="0"/>
              </a:rPr>
              <a:t> available at: </a:t>
            </a:r>
            <a:r>
              <a:rPr lang="en-GB" sz="2000" u="sng">
                <a:effectLst/>
                <a:latin typeface="Calibri" panose="020F0502020204030204" pitchFamily="34" charset="0"/>
                <a:ea typeface="Calibri" panose="020F0502020204030204" pitchFamily="34" charset="0"/>
                <a:cs typeface="Calibri" panose="020F0502020204030204" pitchFamily="34" charset="0"/>
                <a:hlinkClick r:id="rId2"/>
              </a:rPr>
              <a:t>Derisking AI: Risk management in AI development | McKinsey</a:t>
            </a:r>
            <a:r>
              <a:rPr lang="en-GB" sz="2000">
                <a:effectLst/>
                <a:latin typeface="Calibri" panose="020F0502020204030204" pitchFamily="34" charset="0"/>
                <a:ea typeface="Calibri" panose="020F0502020204030204" pitchFamily="34" charset="0"/>
                <a:cs typeface="Calibri" panose="020F0502020204030204" pitchFamily="34" charset="0"/>
              </a:rPr>
              <a:t> (accessed 09 November 2023)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None/>
            </a:pPr>
            <a:r>
              <a:rPr lang="en-GB" sz="2000">
                <a:effectLst/>
                <a:latin typeface="Calibri" panose="020F0502020204030204" pitchFamily="34" charset="0"/>
                <a:ea typeface="Calibri" panose="020F0502020204030204" pitchFamily="34" charset="0"/>
                <a:cs typeface="Calibri" panose="020F0502020204030204" pitchFamily="34" charset="0"/>
              </a:rPr>
              <a:t>Deloitte (2018) </a:t>
            </a:r>
            <a:r>
              <a:rPr lang="en-GB" sz="2000" i="1">
                <a:effectLst/>
                <a:latin typeface="Calibri" panose="020F0502020204030204" pitchFamily="34" charset="0"/>
                <a:ea typeface="Calibri" panose="020F0502020204030204" pitchFamily="34" charset="0"/>
                <a:cs typeface="Calibri" panose="020F0502020204030204" pitchFamily="34" charset="0"/>
              </a:rPr>
              <a:t>AI and Risk Management</a:t>
            </a:r>
            <a:r>
              <a:rPr lang="en-GB" sz="2000">
                <a:effectLst/>
                <a:latin typeface="Calibri" panose="020F0502020204030204" pitchFamily="34" charset="0"/>
                <a:ea typeface="Calibri" panose="020F0502020204030204" pitchFamily="34" charset="0"/>
                <a:cs typeface="Calibri" panose="020F0502020204030204" pitchFamily="34" charset="0"/>
              </a:rPr>
              <a:t> Available at: </a:t>
            </a:r>
            <a:r>
              <a:rPr lang="en-GB" sz="2000" u="sng">
                <a:effectLst/>
                <a:latin typeface="Calibri" panose="020F0502020204030204" pitchFamily="34" charset="0"/>
                <a:ea typeface="Calibri" panose="020F0502020204030204" pitchFamily="34" charset="0"/>
                <a:cs typeface="Calibri" panose="020F0502020204030204" pitchFamily="34" charset="0"/>
                <a:hlinkClick r:id="rId3"/>
              </a:rPr>
              <a:t>AI and risk management (deloitte.com)</a:t>
            </a:r>
            <a:r>
              <a:rPr lang="en-GB" sz="2000">
                <a:effectLst/>
                <a:latin typeface="Calibri" panose="020F0502020204030204" pitchFamily="34" charset="0"/>
                <a:ea typeface="Calibri" panose="020F0502020204030204" pitchFamily="34" charset="0"/>
                <a:cs typeface="Calibri" panose="020F0502020204030204" pitchFamily="34" charset="0"/>
              </a:rPr>
              <a:t> (accessed 08 November 2023)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None/>
            </a:pPr>
            <a:r>
              <a:rPr lang="en-GB" sz="2000">
                <a:effectLst/>
                <a:latin typeface="Calibri" panose="020F0502020204030204" pitchFamily="34" charset="0"/>
                <a:ea typeface="Calibri" panose="020F0502020204030204" pitchFamily="34" charset="0"/>
                <a:cs typeface="Times New Roman" panose="02020603050405020304" pitchFamily="18" charset="0"/>
              </a:rPr>
              <a:t>KPMG (2018) </a:t>
            </a:r>
            <a:r>
              <a:rPr lang="en-GB" sz="2000" i="1">
                <a:effectLst/>
                <a:latin typeface="Calibri" panose="020F0502020204030204" pitchFamily="34" charset="0"/>
                <a:ea typeface="Calibri" panose="020F0502020204030204" pitchFamily="34" charset="0"/>
                <a:cs typeface="Times New Roman" panose="02020603050405020304" pitchFamily="18" charset="0"/>
              </a:rPr>
              <a:t>AI Risk and Controls Matrix</a:t>
            </a:r>
            <a:r>
              <a:rPr lang="en-GB" sz="2000">
                <a:effectLst/>
                <a:latin typeface="Calibri" panose="020F0502020204030204" pitchFamily="34" charset="0"/>
                <a:ea typeface="Calibri" panose="020F0502020204030204" pitchFamily="34" charset="0"/>
                <a:cs typeface="Times New Roman" panose="02020603050405020304" pitchFamily="18" charset="0"/>
              </a:rPr>
              <a:t>, available at: </a:t>
            </a:r>
            <a:r>
              <a:rPr lang="en-GB" sz="2000" u="sng">
                <a:effectLst/>
                <a:latin typeface="Calibri" panose="020F0502020204030204" pitchFamily="34" charset="0"/>
                <a:ea typeface="Calibri" panose="020F0502020204030204" pitchFamily="34" charset="0"/>
                <a:cs typeface="Times New Roman" panose="02020603050405020304" pitchFamily="18" charset="0"/>
                <a:hlinkClick r:id="rId4"/>
              </a:rPr>
              <a:t>AI Risk and Controls matrix (kpmg.com)</a:t>
            </a:r>
            <a:r>
              <a:rPr lang="en-GB" sz="2000">
                <a:effectLst/>
                <a:latin typeface="Calibri" panose="020F0502020204030204" pitchFamily="34" charset="0"/>
                <a:ea typeface="Calibri" panose="020F0502020204030204" pitchFamily="34" charset="0"/>
                <a:cs typeface="Times New Roman" panose="02020603050405020304" pitchFamily="18" charset="0"/>
              </a:rPr>
              <a:t> (accessed 09 November 2023)</a:t>
            </a:r>
          </a:p>
          <a:p>
            <a:pPr>
              <a:spcAft>
                <a:spcPts val="800"/>
              </a:spcAft>
              <a:buNone/>
            </a:pPr>
            <a:r>
              <a:rPr lang="en-GB" sz="2000">
                <a:effectLst/>
                <a:latin typeface="Calibri" panose="020F0502020204030204" pitchFamily="34" charset="0"/>
                <a:ea typeface="Calibri" panose="020F0502020204030204" pitchFamily="34" charset="0"/>
                <a:cs typeface="Times New Roman" panose="02020603050405020304" pitchFamily="18" charset="0"/>
              </a:rPr>
              <a:t>PWC (2023) </a:t>
            </a:r>
            <a:r>
              <a:rPr lang="en-GB" sz="2000" i="1">
                <a:effectLst/>
                <a:latin typeface="Calibri" panose="020F0502020204030204" pitchFamily="34" charset="0"/>
                <a:ea typeface="Calibri" panose="020F0502020204030204" pitchFamily="34" charset="0"/>
                <a:cs typeface="Times New Roman" panose="02020603050405020304" pitchFamily="18" charset="0"/>
              </a:rPr>
              <a:t>Managing the Risks of Generative AI </a:t>
            </a:r>
            <a:r>
              <a:rPr lang="en-GB" sz="2000">
                <a:effectLst/>
                <a:latin typeface="Calibri" panose="020F0502020204030204" pitchFamily="34" charset="0"/>
                <a:ea typeface="Calibri" panose="020F0502020204030204" pitchFamily="34" charset="0"/>
                <a:cs typeface="Times New Roman" panose="02020603050405020304" pitchFamily="18" charset="0"/>
              </a:rPr>
              <a:t>Available at: </a:t>
            </a:r>
            <a:r>
              <a:rPr lang="en-GB" sz="2000" u="sng">
                <a:effectLst/>
                <a:latin typeface="Calibri" panose="020F0502020204030204" pitchFamily="34" charset="0"/>
                <a:ea typeface="Calibri" panose="020F0502020204030204" pitchFamily="34" charset="0"/>
                <a:cs typeface="Times New Roman" panose="02020603050405020304" pitchFamily="18" charset="0"/>
                <a:hlinkClick r:id="rId5"/>
              </a:rPr>
              <a:t>Managing the risks of generative AI (pwc.com)</a:t>
            </a:r>
            <a:r>
              <a:rPr lang="en-GB" sz="2000">
                <a:effectLst/>
                <a:latin typeface="Calibri" panose="020F0502020204030204" pitchFamily="34" charset="0"/>
                <a:ea typeface="Calibri" panose="020F0502020204030204" pitchFamily="34" charset="0"/>
                <a:cs typeface="Times New Roman" panose="02020603050405020304" pitchFamily="18" charset="0"/>
              </a:rPr>
              <a:t> (accessed 08 November 2023)</a:t>
            </a:r>
          </a:p>
          <a:p>
            <a:pPr>
              <a:spcAft>
                <a:spcPts val="800"/>
              </a:spcAft>
              <a:buNone/>
            </a:pPr>
            <a:r>
              <a:rPr lang="en-GB" sz="2000">
                <a:hlinkClick r:id="rId6"/>
              </a:rPr>
              <a:t>The MIT AI Risk Repository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a:p>
        </p:txBody>
      </p:sp>
    </p:spTree>
    <p:extLst>
      <p:ext uri="{BB962C8B-B14F-4D97-AF65-F5344CB8AC3E}">
        <p14:creationId xmlns:p14="http://schemas.microsoft.com/office/powerpoint/2010/main" val="2927136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181C03-AD98-EB0B-8A0B-B7B2F40D1813}"/>
              </a:ext>
            </a:extLst>
          </p:cNvPr>
          <p:cNvSpPr>
            <a:spLocks noGrp="1"/>
          </p:cNvSpPr>
          <p:nvPr>
            <p:ph type="title"/>
          </p:nvPr>
        </p:nvSpPr>
        <p:spPr/>
        <p:txBody>
          <a:bodyPr/>
          <a:lstStyle/>
          <a:p>
            <a:r>
              <a:rPr lang="en-GB" dirty="0"/>
              <a:t>Government policy</a:t>
            </a:r>
          </a:p>
        </p:txBody>
      </p:sp>
      <p:sp>
        <p:nvSpPr>
          <p:cNvPr id="3" name="Content Placeholder 2">
            <a:extLst>
              <a:ext uri="{FF2B5EF4-FFF2-40B4-BE49-F238E27FC236}">
                <a16:creationId xmlns:a16="http://schemas.microsoft.com/office/drawing/2014/main" id="{D65BBB7A-7BD0-5E44-449A-45C6ABF80FF6}"/>
              </a:ext>
            </a:extLst>
          </p:cNvPr>
          <p:cNvSpPr>
            <a:spLocks noGrp="1"/>
          </p:cNvSpPr>
          <p:nvPr>
            <p:ph sz="half" idx="1"/>
          </p:nvPr>
        </p:nvSpPr>
        <p:spPr/>
        <p:txBody>
          <a:bodyPr>
            <a:normAutofit/>
          </a:bodyPr>
          <a:lstStyle/>
          <a:p>
            <a:endParaRPr lang="en-GB" dirty="0"/>
          </a:p>
          <a:p>
            <a:r>
              <a:rPr lang="en-GB" b="1" dirty="0"/>
              <a:t>The UK has the third largest AI sector in the world after the US and China.</a:t>
            </a:r>
            <a:endParaRPr lang="en-GB" dirty="0"/>
          </a:p>
          <a:p>
            <a:r>
              <a:rPr lang="en-GB" b="1" i="1" dirty="0">
                <a:hlinkClick r:id="rId2"/>
              </a:rPr>
              <a:t>https://www.gov.uk/government/publications/ai-opportunities-action-plan/ai-opportunities-action-plan</a:t>
            </a:r>
            <a:endParaRPr lang="en-GB" b="1" i="1" dirty="0"/>
          </a:p>
          <a:p>
            <a:pPr marL="0" indent="0">
              <a:buNone/>
            </a:pPr>
            <a:endParaRPr lang="en-GB" dirty="0"/>
          </a:p>
        </p:txBody>
      </p:sp>
      <p:sp>
        <p:nvSpPr>
          <p:cNvPr id="5" name="Content Placeholder 4">
            <a:extLst>
              <a:ext uri="{FF2B5EF4-FFF2-40B4-BE49-F238E27FC236}">
                <a16:creationId xmlns:a16="http://schemas.microsoft.com/office/drawing/2014/main" id="{03F8B6ED-7D54-2FAD-4FD4-51D1868772A4}"/>
              </a:ext>
            </a:extLst>
          </p:cNvPr>
          <p:cNvSpPr>
            <a:spLocks noGrp="1"/>
          </p:cNvSpPr>
          <p:nvPr>
            <p:ph sz="half" idx="2"/>
          </p:nvPr>
        </p:nvSpPr>
        <p:spPr/>
        <p:txBody>
          <a:bodyPr/>
          <a:lstStyle/>
          <a:p>
            <a:endParaRPr lang="en-GB" dirty="0"/>
          </a:p>
        </p:txBody>
      </p:sp>
      <p:pic>
        <p:nvPicPr>
          <p:cNvPr id="3074" name="Picture 2" descr="A 'restless and relentless' government: Starmer sets out AI action plan">
            <a:extLst>
              <a:ext uri="{FF2B5EF4-FFF2-40B4-BE49-F238E27FC236}">
                <a16:creationId xmlns:a16="http://schemas.microsoft.com/office/drawing/2014/main" id="{3CAF7FF5-00F2-54B0-AAE8-3EBF0573B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44040"/>
            <a:ext cx="5509260" cy="3672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CF3B9A-2E17-CDC7-93F0-345F9C5F5112}"/>
              </a:ext>
            </a:extLst>
          </p:cNvPr>
          <p:cNvSpPr txBox="1"/>
          <p:nvPr/>
        </p:nvSpPr>
        <p:spPr>
          <a:xfrm>
            <a:off x="5567680" y="5984240"/>
            <a:ext cx="6113780" cy="461665"/>
          </a:xfrm>
          <a:prstGeom prst="rect">
            <a:avLst/>
          </a:prstGeom>
          <a:noFill/>
        </p:spPr>
        <p:txBody>
          <a:bodyPr wrap="square" rtlCol="0">
            <a:spAutoFit/>
          </a:bodyPr>
          <a:lstStyle/>
          <a:p>
            <a:r>
              <a:rPr lang="en-GB" sz="1200" dirty="0"/>
              <a:t>https://www.civilserviceworld.com/professions/article/a-restless-and-relentless-government-starmer-sets-out-ai-plan</a:t>
            </a:r>
          </a:p>
        </p:txBody>
      </p:sp>
    </p:spTree>
    <p:extLst>
      <p:ext uri="{BB962C8B-B14F-4D97-AF65-F5344CB8AC3E}">
        <p14:creationId xmlns:p14="http://schemas.microsoft.com/office/powerpoint/2010/main" val="111969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EEC43E3-811C-B213-201F-4D26806F4093}"/>
              </a:ext>
            </a:extLst>
          </p:cNvPr>
          <p:cNvSpPr>
            <a:spLocks noGrp="1"/>
          </p:cNvSpPr>
          <p:nvPr>
            <p:ph type="title"/>
          </p:nvPr>
        </p:nvSpPr>
        <p:spPr>
          <a:xfrm>
            <a:off x="643468" y="643467"/>
            <a:ext cx="3415612" cy="5571066"/>
          </a:xfrm>
        </p:spPr>
        <p:txBody>
          <a:bodyPr>
            <a:normAutofit/>
          </a:bodyPr>
          <a:lstStyle/>
          <a:p>
            <a:r>
              <a:rPr lang="en-GB">
                <a:solidFill>
                  <a:srgbClr val="FFFFFF"/>
                </a:solidFill>
              </a:rPr>
              <a:t>Areas of disquiet</a:t>
            </a:r>
          </a:p>
        </p:txBody>
      </p:sp>
      <p:graphicFrame>
        <p:nvGraphicFramePr>
          <p:cNvPr id="8" name="Content Placeholder 5">
            <a:extLst>
              <a:ext uri="{FF2B5EF4-FFF2-40B4-BE49-F238E27FC236}">
                <a16:creationId xmlns:a16="http://schemas.microsoft.com/office/drawing/2014/main" id="{CE606563-6F3C-35A6-5351-7FC620FD69B5}"/>
              </a:ext>
            </a:extLst>
          </p:cNvPr>
          <p:cNvGraphicFramePr>
            <a:graphicFrameLocks noGrp="1"/>
          </p:cNvGraphicFramePr>
          <p:nvPr>
            <p:ph idx="1"/>
            <p:extLst>
              <p:ext uri="{D42A27DB-BD31-4B8C-83A1-F6EECF244321}">
                <p14:modId xmlns:p14="http://schemas.microsoft.com/office/powerpoint/2010/main" val="148292434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100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2642C-D057-EBAB-DB5E-5A5A0D82C5B6}"/>
              </a:ext>
            </a:extLst>
          </p:cNvPr>
          <p:cNvSpPr>
            <a:spLocks noGrp="1"/>
          </p:cNvSpPr>
          <p:nvPr>
            <p:ph type="title"/>
          </p:nvPr>
        </p:nvSpPr>
        <p:spPr>
          <a:xfrm>
            <a:off x="964788" y="804333"/>
            <a:ext cx="3391900" cy="5249334"/>
          </a:xfrm>
        </p:spPr>
        <p:txBody>
          <a:bodyPr>
            <a:normAutofit/>
          </a:bodyPr>
          <a:lstStyle/>
          <a:p>
            <a:pPr algn="r"/>
            <a:r>
              <a:rPr lang="en-GB">
                <a:solidFill>
                  <a:srgbClr val="FFFFFF"/>
                </a:solidFill>
              </a:rPr>
              <a:t>Whose voice</a:t>
            </a:r>
          </a:p>
        </p:txBody>
      </p:sp>
      <p:sp>
        <p:nvSpPr>
          <p:cNvPr id="3" name="Content Placeholder 2">
            <a:extLst>
              <a:ext uri="{FF2B5EF4-FFF2-40B4-BE49-F238E27FC236}">
                <a16:creationId xmlns:a16="http://schemas.microsoft.com/office/drawing/2014/main" id="{9B1A2C0E-6098-5F6C-0EC9-5A79052480CE}"/>
              </a:ext>
            </a:extLst>
          </p:cNvPr>
          <p:cNvSpPr>
            <a:spLocks noGrp="1"/>
          </p:cNvSpPr>
          <p:nvPr>
            <p:ph idx="1"/>
          </p:nvPr>
        </p:nvSpPr>
        <p:spPr>
          <a:xfrm>
            <a:off x="4951048" y="804333"/>
            <a:ext cx="6306003" cy="5249334"/>
          </a:xfrm>
        </p:spPr>
        <p:txBody>
          <a:bodyPr anchor="ctr">
            <a:normAutofit/>
          </a:bodyPr>
          <a:lstStyle/>
          <a:p>
            <a:endParaRPr lang="en-GB" dirty="0"/>
          </a:p>
          <a:p>
            <a:r>
              <a:rPr lang="en-GB" b="1" dirty="0"/>
              <a:t>How do you feel about the need to programme the response of self-driving cars in the following scenarios …</a:t>
            </a:r>
            <a:endParaRPr lang="en-GB" dirty="0"/>
          </a:p>
          <a:p>
            <a:r>
              <a:rPr lang="en-GB" dirty="0"/>
              <a:t>1)A deer is in the road, should the car swerve to avoid the deer and risk crashing into a tree?</a:t>
            </a:r>
          </a:p>
          <a:p>
            <a:r>
              <a:rPr lang="en-GB" dirty="0"/>
              <a:t>2)A child runs into the road, should the car swerve to avoid the child and risk hitting an elderly pedestrian?</a:t>
            </a:r>
          </a:p>
          <a:p>
            <a:endParaRPr lang="en-GB" dirty="0"/>
          </a:p>
        </p:txBody>
      </p:sp>
    </p:spTree>
    <p:extLst>
      <p:ext uri="{BB962C8B-B14F-4D97-AF65-F5344CB8AC3E}">
        <p14:creationId xmlns:p14="http://schemas.microsoft.com/office/powerpoint/2010/main" val="4274581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27C3-4C77-2B27-E8F2-EA0B217DE4CB}"/>
              </a:ext>
            </a:extLst>
          </p:cNvPr>
          <p:cNvSpPr>
            <a:spLocks noGrp="1"/>
          </p:cNvSpPr>
          <p:nvPr>
            <p:ph type="title"/>
          </p:nvPr>
        </p:nvSpPr>
        <p:spPr/>
        <p:txBody>
          <a:bodyPr/>
          <a:lstStyle/>
          <a:p>
            <a:r>
              <a:rPr lang="en-GB" dirty="0"/>
              <a:t>Trolley problem</a:t>
            </a:r>
          </a:p>
        </p:txBody>
      </p:sp>
      <p:sp>
        <p:nvSpPr>
          <p:cNvPr id="4" name="Content Placeholder 3">
            <a:extLst>
              <a:ext uri="{FF2B5EF4-FFF2-40B4-BE49-F238E27FC236}">
                <a16:creationId xmlns:a16="http://schemas.microsoft.com/office/drawing/2014/main" id="{A08D11B4-65D4-4BFA-FF34-686D6FE18FEC}"/>
              </a:ext>
            </a:extLst>
          </p:cNvPr>
          <p:cNvSpPr>
            <a:spLocks noGrp="1"/>
          </p:cNvSpPr>
          <p:nvPr>
            <p:ph idx="1"/>
          </p:nvPr>
        </p:nvSpPr>
        <p:spPr/>
        <p:txBody>
          <a:bodyPr/>
          <a:lstStyle/>
          <a:p>
            <a:endParaRPr lang="en-GB"/>
          </a:p>
        </p:txBody>
      </p:sp>
      <p:pic>
        <p:nvPicPr>
          <p:cNvPr id="1028" name="Picture 4" descr="The Trolley Problem | Critique">
            <a:extLst>
              <a:ext uri="{FF2B5EF4-FFF2-40B4-BE49-F238E27FC236}">
                <a16:creationId xmlns:a16="http://schemas.microsoft.com/office/drawing/2014/main" id="{FC928110-F718-ABB0-090F-59EB1D61B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205" y="1882921"/>
            <a:ext cx="7899912" cy="442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64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838316-C397-AB7D-B768-B339694BD033}"/>
              </a:ext>
            </a:extLst>
          </p:cNvPr>
          <p:cNvSpPr>
            <a:spLocks noGrp="1"/>
          </p:cNvSpPr>
          <p:nvPr>
            <p:ph type="title"/>
          </p:nvPr>
        </p:nvSpPr>
        <p:spPr>
          <a:xfrm>
            <a:off x="964788" y="804333"/>
            <a:ext cx="3391900" cy="5249334"/>
          </a:xfrm>
        </p:spPr>
        <p:txBody>
          <a:bodyPr>
            <a:normAutofit/>
          </a:bodyPr>
          <a:lstStyle/>
          <a:p>
            <a:pPr algn="r"/>
            <a:r>
              <a:rPr lang="en-GB">
                <a:solidFill>
                  <a:srgbClr val="FFFFFF"/>
                </a:solidFill>
              </a:rPr>
              <a:t>Public trust</a:t>
            </a:r>
          </a:p>
        </p:txBody>
      </p:sp>
      <p:sp>
        <p:nvSpPr>
          <p:cNvPr id="3" name="Content Placeholder 2">
            <a:extLst>
              <a:ext uri="{FF2B5EF4-FFF2-40B4-BE49-F238E27FC236}">
                <a16:creationId xmlns:a16="http://schemas.microsoft.com/office/drawing/2014/main" id="{9E94EDDF-6CFE-6FA8-8305-8C2F1CBB1001}"/>
              </a:ext>
            </a:extLst>
          </p:cNvPr>
          <p:cNvSpPr>
            <a:spLocks noGrp="1"/>
          </p:cNvSpPr>
          <p:nvPr>
            <p:ph idx="1"/>
          </p:nvPr>
        </p:nvSpPr>
        <p:spPr>
          <a:xfrm>
            <a:off x="4951048" y="804333"/>
            <a:ext cx="6306003" cy="5249334"/>
          </a:xfrm>
        </p:spPr>
        <p:txBody>
          <a:bodyPr anchor="ctr">
            <a:normAutofit/>
          </a:bodyPr>
          <a:lstStyle/>
          <a:p>
            <a:endParaRPr lang="en-GB" dirty="0"/>
          </a:p>
          <a:p>
            <a:r>
              <a:rPr lang="en-GB" dirty="0"/>
              <a:t>“AI systems have been shown to have a high degree of accuracy in the detection of abnormality on radiographic images, however clinical utilisation is incomplete due to the lack of transparency in how the system makes decisions resulting in </a:t>
            </a:r>
            <a:r>
              <a:rPr lang="en-GB" b="1" dirty="0"/>
              <a:t>trust </a:t>
            </a:r>
            <a:r>
              <a:rPr lang="en-GB" dirty="0"/>
              <a:t>issues between users and the system.”</a:t>
            </a:r>
          </a:p>
          <a:p>
            <a:r>
              <a:rPr lang="en-GB" dirty="0"/>
              <a:t>Rainey C, Bond R, McConnell J, Gill A, Hughes C, Kumar D, McFadden S. The impact of AI feedback on the accuracy of diagnosis, decision switching and trust in radiography. </a:t>
            </a:r>
            <a:r>
              <a:rPr lang="en-GB" dirty="0" err="1"/>
              <a:t>PLoS</a:t>
            </a:r>
            <a:r>
              <a:rPr lang="en-GB" dirty="0"/>
              <a:t> One. 2025 May 9;20(5):e0322051. </a:t>
            </a:r>
            <a:r>
              <a:rPr lang="en-GB" dirty="0" err="1"/>
              <a:t>doi</a:t>
            </a:r>
            <a:r>
              <a:rPr lang="en-GB" dirty="0"/>
              <a:t>: 10.1371/journal.pone.0322051.</a:t>
            </a:r>
          </a:p>
        </p:txBody>
      </p:sp>
    </p:spTree>
    <p:extLst>
      <p:ext uri="{BB962C8B-B14F-4D97-AF65-F5344CB8AC3E}">
        <p14:creationId xmlns:p14="http://schemas.microsoft.com/office/powerpoint/2010/main" val="331645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C13D7-4E5E-3DB2-944D-55D2F3D4A171}"/>
              </a:ext>
            </a:extLst>
          </p:cNvPr>
          <p:cNvSpPr>
            <a:spLocks noGrp="1"/>
          </p:cNvSpPr>
          <p:nvPr>
            <p:ph type="title"/>
          </p:nvPr>
        </p:nvSpPr>
        <p:spPr>
          <a:xfrm>
            <a:off x="964788" y="804333"/>
            <a:ext cx="3391900" cy="5249334"/>
          </a:xfrm>
        </p:spPr>
        <p:txBody>
          <a:bodyPr>
            <a:normAutofit/>
          </a:bodyPr>
          <a:lstStyle/>
          <a:p>
            <a:pPr algn="r"/>
            <a:r>
              <a:rPr lang="en-GB"/>
              <a:t>Who am I?</a:t>
            </a:r>
          </a:p>
        </p:txBody>
      </p:sp>
      <p:cxnSp>
        <p:nvCxnSpPr>
          <p:cNvPr id="18" name="Straight Connector 17">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647DFB7-8D02-A83F-11D8-22934467E077}"/>
              </a:ext>
            </a:extLst>
          </p:cNvPr>
          <p:cNvSpPr>
            <a:spLocks noGrp="1"/>
          </p:cNvSpPr>
          <p:nvPr>
            <p:ph idx="1"/>
          </p:nvPr>
        </p:nvSpPr>
        <p:spPr>
          <a:xfrm>
            <a:off x="4999330" y="804333"/>
            <a:ext cx="6257721" cy="5249334"/>
          </a:xfrm>
        </p:spPr>
        <p:txBody>
          <a:bodyPr anchor="ctr">
            <a:normAutofit/>
          </a:bodyPr>
          <a:lstStyle/>
          <a:p>
            <a:pPr marL="0" indent="0">
              <a:buNone/>
            </a:pPr>
            <a:r>
              <a:rPr lang="en-GB" b="1" dirty="0"/>
              <a:t>Jo (Joanne) Webb</a:t>
            </a:r>
            <a:r>
              <a:rPr lang="en-GB" dirty="0"/>
              <a:t> is Associate Director of the UK Data Service and serves as the Head of Department for the UK Data Archive at the University of Essex. She brings over a decade of experience in managing research infrastructure, with a strong background in project management, governance, and operational leadership.</a:t>
            </a:r>
          </a:p>
          <a:p>
            <a:pPr marL="0" indent="0">
              <a:buNone/>
            </a:pPr>
            <a:endParaRPr lang="en-GB" dirty="0"/>
          </a:p>
          <a:p>
            <a:pPr marL="0" indent="0">
              <a:buNone/>
            </a:pPr>
            <a:r>
              <a:rPr lang="en-GB" dirty="0"/>
              <a:t>Thanks to </a:t>
            </a:r>
            <a:r>
              <a:rPr lang="en-GB" dirty="0" err="1"/>
              <a:t>chatgpt</a:t>
            </a:r>
            <a:endParaRPr lang="en-GB" dirty="0"/>
          </a:p>
          <a:p>
            <a:pPr marL="0" indent="0">
              <a:buNone/>
            </a:pPr>
            <a:endParaRPr lang="en-GB" dirty="0"/>
          </a:p>
          <a:p>
            <a:pPr marL="0" indent="0">
              <a:buNone/>
            </a:pPr>
            <a:r>
              <a:rPr lang="en-GB" dirty="0"/>
              <a:t>Interested in organisational change, risk management and governance (and </a:t>
            </a:r>
            <a:r>
              <a:rPr lang="en-GB"/>
              <a:t>AI’s impact on them).</a:t>
            </a:r>
            <a:endParaRPr lang="en-GB" dirty="0"/>
          </a:p>
        </p:txBody>
      </p:sp>
    </p:spTree>
    <p:extLst>
      <p:ext uri="{BB962C8B-B14F-4D97-AF65-F5344CB8AC3E}">
        <p14:creationId xmlns:p14="http://schemas.microsoft.com/office/powerpoint/2010/main" val="109338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FDD09E-F002-9E91-38E2-20580E018B47}"/>
              </a:ext>
            </a:extLst>
          </p:cNvPr>
          <p:cNvPicPr>
            <a:picLocks noChangeAspect="1"/>
          </p:cNvPicPr>
          <p:nvPr/>
        </p:nvPicPr>
        <p:blipFill>
          <a:blip r:embed="rId2"/>
          <a:srcRect l="63277" t="14682" r="5661" b="1388"/>
          <a:stretch>
            <a:fillRect/>
          </a:stretch>
        </p:blipFill>
        <p:spPr>
          <a:xfrm>
            <a:off x="2875280" y="721359"/>
            <a:ext cx="6664960" cy="5064841"/>
          </a:xfrm>
          <a:prstGeom prst="rect">
            <a:avLst/>
          </a:prstGeom>
        </p:spPr>
      </p:pic>
    </p:spTree>
    <p:extLst>
      <p:ext uri="{BB962C8B-B14F-4D97-AF65-F5344CB8AC3E}">
        <p14:creationId xmlns:p14="http://schemas.microsoft.com/office/powerpoint/2010/main" val="44135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B0F114-B304-45FB-3610-DACE7812D059}"/>
              </a:ext>
            </a:extLst>
          </p:cNvPr>
          <p:cNvSpPr>
            <a:spLocks noGrp="1"/>
          </p:cNvSpPr>
          <p:nvPr>
            <p:ph type="title"/>
          </p:nvPr>
        </p:nvSpPr>
        <p:spPr>
          <a:xfrm>
            <a:off x="964788" y="804333"/>
            <a:ext cx="3391900" cy="5249334"/>
          </a:xfrm>
        </p:spPr>
        <p:txBody>
          <a:bodyPr>
            <a:normAutofit/>
          </a:bodyPr>
          <a:lstStyle/>
          <a:p>
            <a:pPr algn="r"/>
            <a:r>
              <a:rPr lang="en-GB">
                <a:solidFill>
                  <a:srgbClr val="FFFFFF"/>
                </a:solidFill>
              </a:rPr>
              <a:t>Impact on jobs</a:t>
            </a:r>
          </a:p>
        </p:txBody>
      </p:sp>
      <p:sp>
        <p:nvSpPr>
          <p:cNvPr id="3" name="Content Placeholder 2">
            <a:extLst>
              <a:ext uri="{FF2B5EF4-FFF2-40B4-BE49-F238E27FC236}">
                <a16:creationId xmlns:a16="http://schemas.microsoft.com/office/drawing/2014/main" id="{47D97E0D-495F-F239-BAF7-2C00618CB5CC}"/>
              </a:ext>
            </a:extLst>
          </p:cNvPr>
          <p:cNvSpPr>
            <a:spLocks noGrp="1"/>
          </p:cNvSpPr>
          <p:nvPr>
            <p:ph idx="1"/>
          </p:nvPr>
        </p:nvSpPr>
        <p:spPr>
          <a:xfrm>
            <a:off x="4951048" y="804333"/>
            <a:ext cx="6306003" cy="5249334"/>
          </a:xfrm>
        </p:spPr>
        <p:txBody>
          <a:bodyPr anchor="ctr">
            <a:normAutofit/>
          </a:bodyPr>
          <a:lstStyle/>
          <a:p>
            <a:endParaRPr lang="en-GB" dirty="0"/>
          </a:p>
          <a:p>
            <a:r>
              <a:rPr lang="en-GB" i="1" dirty="0"/>
              <a:t>“…Corporations including Klarna, UPS, Duolingo, Intuit and Cisco are replacing laid-off workers with AI and automation. While these technologies enhance productivity, they raise serious concerns about future job security. For many workers, there is a big concern over whether or not their jobs will be impacted…”</a:t>
            </a:r>
            <a:endParaRPr lang="en-GB" dirty="0"/>
          </a:p>
          <a:p>
            <a:r>
              <a:rPr lang="en-GB" b="1" i="1" dirty="0"/>
              <a:t>“It’s Time To Get Concerned As More Companies Replace Workers With AI”</a:t>
            </a:r>
            <a:endParaRPr lang="en-GB" dirty="0"/>
          </a:p>
          <a:p>
            <a:r>
              <a:rPr lang="en-GB" dirty="0"/>
              <a:t>https://www.forbes.com/sites/jackkelly/2025/05/04/its-time-to-get-concerned-klarna-ups-duolingo-cisco-and-many-other-companies-are-replacing-workers-with-ai/</a:t>
            </a:r>
          </a:p>
        </p:txBody>
      </p:sp>
    </p:spTree>
    <p:extLst>
      <p:ext uri="{BB962C8B-B14F-4D97-AF65-F5344CB8AC3E}">
        <p14:creationId xmlns:p14="http://schemas.microsoft.com/office/powerpoint/2010/main" val="219224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DB0B7-D740-ABE9-B09B-BB53111111F1}"/>
              </a:ext>
            </a:extLst>
          </p:cNvPr>
          <p:cNvSpPr>
            <a:spLocks noGrp="1"/>
          </p:cNvSpPr>
          <p:nvPr>
            <p:ph type="title"/>
          </p:nvPr>
        </p:nvSpPr>
        <p:spPr>
          <a:xfrm>
            <a:off x="964788" y="804333"/>
            <a:ext cx="3391900" cy="5249334"/>
          </a:xfrm>
        </p:spPr>
        <p:txBody>
          <a:bodyPr>
            <a:normAutofit/>
          </a:bodyPr>
          <a:lstStyle/>
          <a:p>
            <a:pPr algn="r"/>
            <a:r>
              <a:rPr lang="en-GB">
                <a:solidFill>
                  <a:srgbClr val="FFFFFF"/>
                </a:solidFill>
              </a:rPr>
              <a:t>Duolingo aka ‘birdbrain’</a:t>
            </a:r>
          </a:p>
        </p:txBody>
      </p:sp>
      <p:sp>
        <p:nvSpPr>
          <p:cNvPr id="3" name="Content Placeholder 2">
            <a:extLst>
              <a:ext uri="{FF2B5EF4-FFF2-40B4-BE49-F238E27FC236}">
                <a16:creationId xmlns:a16="http://schemas.microsoft.com/office/drawing/2014/main" id="{4F1CA3CF-0F31-B295-C7CE-57052F92B94A}"/>
              </a:ext>
            </a:extLst>
          </p:cNvPr>
          <p:cNvSpPr>
            <a:spLocks noGrp="1"/>
          </p:cNvSpPr>
          <p:nvPr>
            <p:ph idx="1"/>
          </p:nvPr>
        </p:nvSpPr>
        <p:spPr>
          <a:xfrm>
            <a:off x="4951048" y="804333"/>
            <a:ext cx="6306003" cy="5249334"/>
          </a:xfrm>
        </p:spPr>
        <p:txBody>
          <a:bodyPr anchor="ctr">
            <a:normAutofit/>
          </a:bodyPr>
          <a:lstStyle/>
          <a:p>
            <a:pPr marL="0" indent="0">
              <a:buNone/>
            </a:pPr>
            <a:r>
              <a:rPr lang="en-GB" i="1" dirty="0"/>
              <a:t>Until now, every single exercise chosen by Birdbrain was written, reviewed, edited, and translated by human experts…</a:t>
            </a:r>
          </a:p>
          <a:p>
            <a:pPr marL="0" indent="0">
              <a:buNone/>
            </a:pPr>
            <a:r>
              <a:rPr lang="en-GB" i="1" dirty="0"/>
              <a:t>Today, we’ve moved into using AI to create these exercises…</a:t>
            </a:r>
          </a:p>
          <a:p>
            <a:pPr marL="0" indent="0">
              <a:buNone/>
            </a:pPr>
            <a:r>
              <a:rPr lang="en-GB" i="1" dirty="0"/>
              <a:t>but it still needs a lot of help from us humans—in fact, we’re constantly adjusting the instructions we give the model. </a:t>
            </a:r>
          </a:p>
          <a:p>
            <a:pPr marL="0" indent="0">
              <a:buNone/>
            </a:pPr>
            <a:r>
              <a:rPr lang="en-GB" dirty="0">
                <a:hlinkClick r:id="rId2"/>
              </a:rPr>
              <a:t>https://blog.duolingo.com/large-language-model-duolingo-lessons/</a:t>
            </a:r>
            <a:endParaRPr lang="en-GB" dirty="0"/>
          </a:p>
          <a:p>
            <a:pPr marL="0" indent="0">
              <a:buNone/>
            </a:pPr>
            <a:endParaRPr lang="en-GB" dirty="0"/>
          </a:p>
        </p:txBody>
      </p:sp>
    </p:spTree>
    <p:extLst>
      <p:ext uri="{BB962C8B-B14F-4D97-AF65-F5344CB8AC3E}">
        <p14:creationId xmlns:p14="http://schemas.microsoft.com/office/powerpoint/2010/main" val="1642927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09BED-40FA-D6F3-8A3B-AB4983FC1887}"/>
              </a:ext>
            </a:extLst>
          </p:cNvPr>
          <p:cNvSpPr>
            <a:spLocks noGrp="1"/>
          </p:cNvSpPr>
          <p:nvPr>
            <p:ph type="title"/>
          </p:nvPr>
        </p:nvSpPr>
        <p:spPr>
          <a:xfrm>
            <a:off x="964788" y="804333"/>
            <a:ext cx="3391900" cy="5249334"/>
          </a:xfrm>
        </p:spPr>
        <p:txBody>
          <a:bodyPr>
            <a:normAutofit/>
          </a:bodyPr>
          <a:lstStyle/>
          <a:p>
            <a:pPr algn="r"/>
            <a:endParaRPr lang="en-GB">
              <a:solidFill>
                <a:srgbClr val="FFFFFF"/>
              </a:solidFill>
            </a:endParaRPr>
          </a:p>
        </p:txBody>
      </p:sp>
      <p:sp>
        <p:nvSpPr>
          <p:cNvPr id="3" name="Content Placeholder 2">
            <a:extLst>
              <a:ext uri="{FF2B5EF4-FFF2-40B4-BE49-F238E27FC236}">
                <a16:creationId xmlns:a16="http://schemas.microsoft.com/office/drawing/2014/main" id="{380DB482-BDC5-8A6F-E45C-9540BB46C626}"/>
              </a:ext>
            </a:extLst>
          </p:cNvPr>
          <p:cNvSpPr>
            <a:spLocks noGrp="1"/>
          </p:cNvSpPr>
          <p:nvPr>
            <p:ph idx="1"/>
          </p:nvPr>
        </p:nvSpPr>
        <p:spPr>
          <a:xfrm>
            <a:off x="4951048" y="403123"/>
            <a:ext cx="6306003" cy="5650544"/>
          </a:xfrm>
        </p:spPr>
        <p:txBody>
          <a:bodyPr anchor="ctr">
            <a:normAutofit fontScale="62500" lnSpcReduction="20000"/>
          </a:bodyPr>
          <a:lstStyle/>
          <a:p>
            <a:pPr marL="0" indent="0">
              <a:buNone/>
            </a:pPr>
            <a:endParaRPr lang="en-GB" sz="3200" dirty="0"/>
          </a:p>
          <a:p>
            <a:pPr marL="0" indent="0">
              <a:buNone/>
            </a:pPr>
            <a:endParaRPr lang="en-GB" sz="3200" dirty="0"/>
          </a:p>
          <a:p>
            <a:pPr marL="0" indent="0">
              <a:buNone/>
            </a:pPr>
            <a:endParaRPr lang="en-GB" sz="3200" dirty="0"/>
          </a:p>
          <a:p>
            <a:pPr marL="0" indent="0">
              <a:buNone/>
            </a:pPr>
            <a:r>
              <a:rPr lang="en-GB" sz="3200" dirty="0"/>
              <a:t>June 22 2023 720 employees</a:t>
            </a:r>
          </a:p>
          <a:p>
            <a:pPr marL="0" indent="0">
              <a:buNone/>
            </a:pPr>
            <a:endParaRPr lang="en-GB" sz="3200" dirty="0"/>
          </a:p>
          <a:p>
            <a:pPr marL="0" indent="0">
              <a:buNone/>
            </a:pPr>
            <a:r>
              <a:rPr lang="en-GB" sz="3200" dirty="0"/>
              <a:t>Dec 2024 830 employees</a:t>
            </a:r>
          </a:p>
          <a:p>
            <a:pPr marL="0" indent="0">
              <a:buNone/>
            </a:pPr>
            <a:endParaRPr lang="en-GB" sz="3200" dirty="0"/>
          </a:p>
          <a:p>
            <a:pPr marL="0" indent="0">
              <a:buNone/>
            </a:pPr>
            <a:r>
              <a:rPr lang="en-GB" sz="3200" dirty="0"/>
              <a:t>But from teachers to AI wranglers?</a:t>
            </a:r>
          </a:p>
          <a:p>
            <a:pPr marL="0" indent="0">
              <a:buNone/>
            </a:pPr>
            <a:endParaRPr lang="en-GB" sz="3200" dirty="0"/>
          </a:p>
          <a:p>
            <a:pPr marL="0" indent="0">
              <a:buNone/>
            </a:pPr>
            <a:r>
              <a:rPr lang="en-GB" sz="3200" dirty="0"/>
              <a:t>How do you support staff/ help them plan their careers?</a:t>
            </a:r>
          </a:p>
          <a:p>
            <a:pPr marL="0" indent="0">
              <a:buNone/>
            </a:pPr>
            <a:endParaRPr lang="en-GB" sz="1500" dirty="0"/>
          </a:p>
          <a:p>
            <a:pPr marL="0" indent="0">
              <a:buNone/>
            </a:pPr>
            <a:endParaRPr lang="en-GB" sz="1500" dirty="0">
              <a:hlinkClick r:id="rId2"/>
            </a:endParaRPr>
          </a:p>
          <a:p>
            <a:pPr marL="0" indent="0">
              <a:buNone/>
            </a:pPr>
            <a:endParaRPr lang="en-GB" sz="1500" dirty="0">
              <a:hlinkClick r:id="rId2"/>
            </a:endParaRPr>
          </a:p>
          <a:p>
            <a:pPr marL="0" indent="0">
              <a:buNone/>
            </a:pPr>
            <a:endParaRPr lang="en-GB" sz="1500" dirty="0">
              <a:hlinkClick r:id="rId2"/>
            </a:endParaRPr>
          </a:p>
          <a:p>
            <a:pPr marL="0" indent="0">
              <a:buNone/>
            </a:pPr>
            <a:endParaRPr lang="en-GB" sz="1500" dirty="0">
              <a:hlinkClick r:id="rId2"/>
            </a:endParaRPr>
          </a:p>
          <a:p>
            <a:pPr marL="0" indent="0">
              <a:buNone/>
            </a:pPr>
            <a:r>
              <a:rPr lang="en-GB" sz="1500" dirty="0">
                <a:hlinkClick r:id="rId2"/>
              </a:rPr>
              <a:t>https://stockanalysis.com/stocks/duol/employees/</a:t>
            </a:r>
            <a:r>
              <a:rPr lang="en-GB" sz="1500" dirty="0"/>
              <a:t>)</a:t>
            </a:r>
          </a:p>
          <a:p>
            <a:endParaRPr lang="en-GB" sz="1500" dirty="0"/>
          </a:p>
        </p:txBody>
      </p:sp>
    </p:spTree>
    <p:extLst>
      <p:ext uri="{BB962C8B-B14F-4D97-AF65-F5344CB8AC3E}">
        <p14:creationId xmlns:p14="http://schemas.microsoft.com/office/powerpoint/2010/main" val="1942546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D3D7-C458-A872-9CDC-ED5AB8B1BFF6}"/>
              </a:ext>
            </a:extLst>
          </p:cNvPr>
          <p:cNvSpPr>
            <a:spLocks noGrp="1"/>
          </p:cNvSpPr>
          <p:nvPr>
            <p:ph type="title"/>
          </p:nvPr>
        </p:nvSpPr>
        <p:spPr/>
        <p:txBody>
          <a:bodyPr/>
          <a:lstStyle/>
          <a:p>
            <a:r>
              <a:rPr lang="en-GB" dirty="0"/>
              <a:t>LOCAL/ University policies</a:t>
            </a:r>
          </a:p>
        </p:txBody>
      </p:sp>
      <p:sp>
        <p:nvSpPr>
          <p:cNvPr id="3" name="Content Placeholder 2">
            <a:extLst>
              <a:ext uri="{FF2B5EF4-FFF2-40B4-BE49-F238E27FC236}">
                <a16:creationId xmlns:a16="http://schemas.microsoft.com/office/drawing/2014/main" id="{DF8C18BC-0EA1-5DB8-77B3-9B061460C56C}"/>
              </a:ext>
            </a:extLst>
          </p:cNvPr>
          <p:cNvSpPr>
            <a:spLocks noGrp="1"/>
          </p:cNvSpPr>
          <p:nvPr>
            <p:ph idx="1"/>
          </p:nvPr>
        </p:nvSpPr>
        <p:spPr/>
        <p:txBody>
          <a:bodyPr>
            <a:normAutofit fontScale="77500" lnSpcReduction="20000"/>
          </a:bodyPr>
          <a:lstStyle/>
          <a:p>
            <a:r>
              <a:rPr lang="en-GB" b="1" dirty="0"/>
              <a:t>Our principled approach</a:t>
            </a:r>
          </a:p>
          <a:p>
            <a:r>
              <a:rPr lang="en-GB" dirty="0"/>
              <a:t>4. Staff using Generative AI in their work must ensure that they comply with our </a:t>
            </a:r>
            <a:r>
              <a:rPr lang="en-GB" dirty="0">
                <a:hlinkClick r:id="rId2"/>
              </a:rPr>
              <a:t>Information Security Policy</a:t>
            </a:r>
            <a:r>
              <a:rPr lang="en-GB" dirty="0"/>
              <a:t> and </a:t>
            </a:r>
            <a:r>
              <a:rPr lang="en-GB" dirty="0">
                <a:hlinkClick r:id="rId3"/>
              </a:rPr>
              <a:t>IT Acceptable Use Policy</a:t>
            </a:r>
            <a:r>
              <a:rPr lang="en-GB" dirty="0"/>
              <a:t> and follow the principles below:</a:t>
            </a:r>
          </a:p>
          <a:p>
            <a:r>
              <a:rPr lang="en-GB" dirty="0"/>
              <a:t>Integrity: Generative AI tools must be used in a way that aligns with University ethical principles and values of </a:t>
            </a:r>
            <a:r>
              <a:rPr lang="en-GB" dirty="0">
                <a:hlinkClick r:id="rId4"/>
              </a:rPr>
              <a:t>equality, diversity, and inclusion</a:t>
            </a:r>
            <a:r>
              <a:rPr lang="en-GB" dirty="0"/>
              <a:t>.</a:t>
            </a:r>
          </a:p>
          <a:p>
            <a:r>
              <a:rPr lang="en-GB" dirty="0"/>
              <a:t>Judgement and Accountability: Staff are accountable for decisions made with the assistance of Generative AI.  Generative AI should augment not replace human judgement. Generative AI is known to “hallucinate”, which means that a Generative AI system can generate content that is not grounded in reality.  Generative AI can make mistakes and create bias. Always double-check and use your own judgement as to the accuracy and potential bias of the data.</a:t>
            </a:r>
          </a:p>
          <a:p>
            <a:r>
              <a:rPr lang="en-GB" dirty="0"/>
              <a:t>Transparency: The University should be transparent about its use of Generative AI. Where Generative AI is used to support decision making, users must clearly state how. For example, when Generative AI is used to produce meeting notes, they should be checked by the Chair/organiser of the meeting and attendees must be made aware of the use of Generative AI. </a:t>
            </a:r>
            <a:r>
              <a:rPr lang="en-GB" dirty="0">
                <a:hlinkClick r:id="rId5"/>
              </a:rPr>
              <a:t>Further guidance is available here</a:t>
            </a:r>
            <a:r>
              <a:rPr lang="en-GB" dirty="0"/>
              <a:t>.</a:t>
            </a:r>
          </a:p>
          <a:p>
            <a:r>
              <a:rPr lang="en-GB" dirty="0"/>
              <a:t>Governance: Generative AI usage by staff must comply with our </a:t>
            </a:r>
            <a:r>
              <a:rPr lang="en-GB" dirty="0">
                <a:hlinkClick r:id="rId2"/>
              </a:rPr>
              <a:t>Information Security Policy</a:t>
            </a:r>
            <a:r>
              <a:rPr lang="en-GB" dirty="0"/>
              <a:t> and all relevant legal requirements.</a:t>
            </a:r>
          </a:p>
          <a:p>
            <a:endParaRPr lang="en-GB" dirty="0"/>
          </a:p>
        </p:txBody>
      </p:sp>
    </p:spTree>
    <p:extLst>
      <p:ext uri="{BB962C8B-B14F-4D97-AF65-F5344CB8AC3E}">
        <p14:creationId xmlns:p14="http://schemas.microsoft.com/office/powerpoint/2010/main" val="2778033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1685-23CB-60D3-0612-2E4D0D529076}"/>
              </a:ext>
            </a:extLst>
          </p:cNvPr>
          <p:cNvSpPr>
            <a:spLocks noGrp="1"/>
          </p:cNvSpPr>
          <p:nvPr>
            <p:ph type="title"/>
          </p:nvPr>
        </p:nvSpPr>
        <p:spPr/>
        <p:txBody>
          <a:bodyPr/>
          <a:lstStyle/>
          <a:p>
            <a:r>
              <a:rPr lang="en-GB" dirty="0"/>
              <a:t>No mention of</a:t>
            </a:r>
          </a:p>
        </p:txBody>
      </p:sp>
      <p:sp>
        <p:nvSpPr>
          <p:cNvPr id="4" name="Text Placeholder 3">
            <a:extLst>
              <a:ext uri="{FF2B5EF4-FFF2-40B4-BE49-F238E27FC236}">
                <a16:creationId xmlns:a16="http://schemas.microsoft.com/office/drawing/2014/main" id="{6546B179-E969-E736-4BC7-CA628F2D9701}"/>
              </a:ext>
            </a:extLst>
          </p:cNvPr>
          <p:cNvSpPr>
            <a:spLocks noGrp="1"/>
          </p:cNvSpPr>
          <p:nvPr>
            <p:ph type="body" idx="1"/>
          </p:nvPr>
        </p:nvSpPr>
        <p:spPr/>
        <p:txBody>
          <a:bodyPr/>
          <a:lstStyle/>
          <a:p>
            <a:endParaRPr lang="en-GB"/>
          </a:p>
        </p:txBody>
      </p:sp>
      <p:sp>
        <p:nvSpPr>
          <p:cNvPr id="3" name="Content Placeholder 2">
            <a:extLst>
              <a:ext uri="{FF2B5EF4-FFF2-40B4-BE49-F238E27FC236}">
                <a16:creationId xmlns:a16="http://schemas.microsoft.com/office/drawing/2014/main" id="{421EA6E4-F175-8E27-54F1-40E24ABD92C3}"/>
              </a:ext>
            </a:extLst>
          </p:cNvPr>
          <p:cNvSpPr>
            <a:spLocks noGrp="1"/>
          </p:cNvSpPr>
          <p:nvPr>
            <p:ph sz="half" idx="2"/>
          </p:nvPr>
        </p:nvSpPr>
        <p:spPr/>
        <p:txBody>
          <a:bodyPr>
            <a:normAutofit fontScale="92500"/>
          </a:bodyPr>
          <a:lstStyle/>
          <a:p>
            <a:r>
              <a:rPr lang="en-GB" dirty="0"/>
              <a:t>Policy towards jobs</a:t>
            </a:r>
          </a:p>
          <a:p>
            <a:r>
              <a:rPr lang="en-GB" dirty="0"/>
              <a:t>Policy towards resource use</a:t>
            </a:r>
          </a:p>
          <a:p>
            <a:r>
              <a:rPr lang="en-GB" dirty="0"/>
              <a:t>Would you be clear on dealing with bias etc</a:t>
            </a:r>
          </a:p>
          <a:p>
            <a:r>
              <a:rPr lang="en-GB" dirty="0"/>
              <a:t>This may be all the guidance users are getting from home institutions</a:t>
            </a:r>
          </a:p>
          <a:p>
            <a:r>
              <a:rPr lang="en-GB" dirty="0"/>
              <a:t>Other guidance is very focused on plagiarism and academic offences</a:t>
            </a:r>
          </a:p>
          <a:p>
            <a:r>
              <a:rPr lang="en-GB" dirty="0"/>
              <a:t>What training is available?</a:t>
            </a:r>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7393BA7B-0385-AF6E-31D7-0FCA4B0A9CA5}"/>
              </a:ext>
            </a:extLst>
          </p:cNvPr>
          <p:cNvSpPr>
            <a:spLocks noGrp="1"/>
          </p:cNvSpPr>
          <p:nvPr>
            <p:ph type="body" sz="quarter" idx="3"/>
          </p:nvPr>
        </p:nvSpPr>
        <p:spPr/>
        <p:txBody>
          <a:bodyPr/>
          <a:lstStyle/>
          <a:p>
            <a:endParaRPr lang="en-GB"/>
          </a:p>
        </p:txBody>
      </p:sp>
      <p:pic>
        <p:nvPicPr>
          <p:cNvPr id="7" name="Content Placeholder 6">
            <a:extLst>
              <a:ext uri="{FF2B5EF4-FFF2-40B4-BE49-F238E27FC236}">
                <a16:creationId xmlns:a16="http://schemas.microsoft.com/office/drawing/2014/main" id="{2F6E5B02-EA8C-D027-9399-A3B4A73C234A}"/>
              </a:ext>
            </a:extLst>
          </p:cNvPr>
          <p:cNvPicPr>
            <a:picLocks noGrp="1" noChangeAspect="1"/>
          </p:cNvPicPr>
          <p:nvPr>
            <p:ph sz="quarter" idx="4"/>
          </p:nvPr>
        </p:nvPicPr>
        <p:blipFill>
          <a:blip r:embed="rId2"/>
          <a:stretch>
            <a:fillRect/>
          </a:stretch>
        </p:blipFill>
        <p:spPr>
          <a:xfrm>
            <a:off x="5991225" y="3484595"/>
            <a:ext cx="4754563" cy="2306572"/>
          </a:xfrm>
          <a:prstGeom prst="rect">
            <a:avLst/>
          </a:prstGeom>
        </p:spPr>
      </p:pic>
      <p:sp>
        <p:nvSpPr>
          <p:cNvPr id="8" name="Footer Placeholder 5">
            <a:extLst>
              <a:ext uri="{FF2B5EF4-FFF2-40B4-BE49-F238E27FC236}">
                <a16:creationId xmlns:a16="http://schemas.microsoft.com/office/drawing/2014/main" id="{9016BB07-B6E9-1DF0-F8B2-37308B4814EA}"/>
              </a:ext>
            </a:extLst>
          </p:cNvPr>
          <p:cNvSpPr>
            <a:spLocks noGrp="1"/>
          </p:cNvSpPr>
          <p:nvPr>
            <p:ph type="ftr" sz="quarter" idx="11"/>
          </p:nvPr>
        </p:nvSpPr>
        <p:spPr>
          <a:xfrm>
            <a:off x="941832" y="6176964"/>
            <a:ext cx="10515600" cy="544512"/>
          </a:xfrm>
        </p:spPr>
        <p:txBody>
          <a:bodyPr/>
          <a:lstStyle/>
          <a:p>
            <a:r>
              <a:rPr lang="en-GB" dirty="0"/>
              <a:t>Alexandra Sasha Luccioni, Yacine </a:t>
            </a:r>
            <a:r>
              <a:rPr lang="en-GB" dirty="0" err="1"/>
              <a:t>Jernite</a:t>
            </a:r>
            <a:r>
              <a:rPr lang="en-GB" dirty="0"/>
              <a:t>, and Emma </a:t>
            </a:r>
            <a:r>
              <a:rPr lang="en-GB" dirty="0" err="1"/>
              <a:t>Strubell</a:t>
            </a:r>
            <a:r>
              <a:rPr lang="en-GB" dirty="0"/>
              <a:t>. 2024. Power Hungry Processing: Watts Driving the Cost of AI Deployment?. In ACM Conference on Fairness, Accountability, and Transparency (ACM </a:t>
            </a:r>
            <a:r>
              <a:rPr lang="en-GB" dirty="0" err="1"/>
              <a:t>FAccT</a:t>
            </a:r>
            <a:r>
              <a:rPr lang="en-GB" dirty="0"/>
              <a:t> ’24), June 3–6, 2024, Rio de Janeiro, Brazil. ACM, New York, NY, USA, 21 pages. https://doi.org/10.1145/3630106.3658542</a:t>
            </a:r>
          </a:p>
        </p:txBody>
      </p:sp>
    </p:spTree>
    <p:extLst>
      <p:ext uri="{BB962C8B-B14F-4D97-AF65-F5344CB8AC3E}">
        <p14:creationId xmlns:p14="http://schemas.microsoft.com/office/powerpoint/2010/main" val="339366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C3CE83-B2EC-F4F0-B38B-4F48493EDD5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89CFDD-21C5-FD58-784B-23B8025B474F}"/>
              </a:ext>
            </a:extLst>
          </p:cNvPr>
          <p:cNvSpPr>
            <a:spLocks noGrp="1"/>
          </p:cNvSpPr>
          <p:nvPr>
            <p:ph type="title"/>
          </p:nvPr>
        </p:nvSpPr>
        <p:spPr>
          <a:xfrm>
            <a:off x="964788" y="804333"/>
            <a:ext cx="3391900" cy="5249334"/>
          </a:xfrm>
        </p:spPr>
        <p:txBody>
          <a:bodyPr>
            <a:normAutofit/>
          </a:bodyPr>
          <a:lstStyle/>
          <a:p>
            <a:pPr algn="r"/>
            <a:r>
              <a:rPr lang="en-GB">
                <a:solidFill>
                  <a:srgbClr val="FFFFFF"/>
                </a:solidFill>
              </a:rPr>
              <a:t>What we’ve talked about</a:t>
            </a:r>
          </a:p>
        </p:txBody>
      </p:sp>
      <p:sp>
        <p:nvSpPr>
          <p:cNvPr id="3" name="Content Placeholder 2">
            <a:extLst>
              <a:ext uri="{FF2B5EF4-FFF2-40B4-BE49-F238E27FC236}">
                <a16:creationId xmlns:a16="http://schemas.microsoft.com/office/drawing/2014/main" id="{6B46C5A2-F84F-7862-8CEE-248B932C17F6}"/>
              </a:ext>
            </a:extLst>
          </p:cNvPr>
          <p:cNvSpPr>
            <a:spLocks noGrp="1"/>
          </p:cNvSpPr>
          <p:nvPr>
            <p:ph idx="1"/>
          </p:nvPr>
        </p:nvSpPr>
        <p:spPr>
          <a:xfrm>
            <a:off x="4951048" y="804333"/>
            <a:ext cx="6306003" cy="5249334"/>
          </a:xfrm>
        </p:spPr>
        <p:txBody>
          <a:bodyPr anchor="ctr">
            <a:normAutofit fontScale="40000" lnSpcReduction="20000"/>
          </a:bodyPr>
          <a:lstStyle/>
          <a:p>
            <a:endParaRPr lang="en-GB" dirty="0"/>
          </a:p>
          <a:p>
            <a:pPr lvl="1"/>
            <a:endParaRPr lang="en-GB" dirty="0"/>
          </a:p>
          <a:p>
            <a:endParaRPr lang="en-GB" dirty="0"/>
          </a:p>
          <a:p>
            <a:endParaRPr lang="en-GB" dirty="0"/>
          </a:p>
          <a:p>
            <a:r>
              <a:rPr lang="en-GB" sz="4500" dirty="0"/>
              <a:t>What is it?</a:t>
            </a:r>
          </a:p>
          <a:p>
            <a:pPr lvl="1"/>
            <a:r>
              <a:rPr lang="en-GB" sz="4500" dirty="0"/>
              <a:t>Types of AI</a:t>
            </a:r>
          </a:p>
          <a:p>
            <a:pPr lvl="1"/>
            <a:r>
              <a:rPr lang="en-GB" sz="4500" dirty="0"/>
              <a:t>What is Gen AI </a:t>
            </a:r>
          </a:p>
          <a:p>
            <a:pPr lvl="1"/>
            <a:r>
              <a:rPr lang="en-GB" sz="4500" dirty="0"/>
              <a:t>Examples of programs</a:t>
            </a:r>
          </a:p>
          <a:p>
            <a:r>
              <a:rPr lang="en-GB" sz="4500" dirty="0"/>
              <a:t>The good</a:t>
            </a:r>
          </a:p>
          <a:p>
            <a:pPr lvl="1"/>
            <a:r>
              <a:rPr lang="en-GB" sz="4500" dirty="0"/>
              <a:t>Timesavers</a:t>
            </a:r>
          </a:p>
          <a:p>
            <a:r>
              <a:rPr lang="en-GB" sz="4500" dirty="0"/>
              <a:t>The Bad</a:t>
            </a:r>
          </a:p>
          <a:p>
            <a:pPr lvl="1"/>
            <a:r>
              <a:rPr lang="en-GB" sz="4500" dirty="0"/>
              <a:t>Challenges: bias, unreality, </a:t>
            </a:r>
          </a:p>
          <a:p>
            <a:r>
              <a:rPr lang="en-GB" sz="4500" dirty="0"/>
              <a:t>The ugly </a:t>
            </a:r>
          </a:p>
          <a:p>
            <a:pPr lvl="1"/>
            <a:r>
              <a:rPr lang="en-GB" sz="4500" dirty="0"/>
              <a:t>Governance issues:</a:t>
            </a:r>
          </a:p>
          <a:p>
            <a:pPr lvl="2"/>
            <a:r>
              <a:rPr lang="en-GB" sz="4500" dirty="0"/>
              <a:t>Assessing risk</a:t>
            </a:r>
          </a:p>
          <a:p>
            <a:pPr lvl="2"/>
            <a:r>
              <a:rPr lang="en-GB" sz="4500" dirty="0"/>
              <a:t>National policy</a:t>
            </a:r>
          </a:p>
          <a:p>
            <a:pPr lvl="2"/>
            <a:r>
              <a:rPr lang="en-GB" sz="4500" dirty="0"/>
              <a:t>Impact on jobs</a:t>
            </a:r>
          </a:p>
          <a:p>
            <a:pPr lvl="2"/>
            <a:r>
              <a:rPr lang="en-GB" sz="4500" dirty="0"/>
              <a:t>Local/ employer policy and training</a:t>
            </a:r>
          </a:p>
          <a:p>
            <a:pPr lvl="1"/>
            <a:endParaRPr lang="en-GB" sz="4500" dirty="0"/>
          </a:p>
          <a:p>
            <a:pPr lvl="1"/>
            <a:endParaRPr lang="en-GB" sz="4500" dirty="0"/>
          </a:p>
          <a:p>
            <a:pPr lvl="1"/>
            <a:endParaRPr lang="en-GB" dirty="0"/>
          </a:p>
          <a:p>
            <a:pPr lvl="1"/>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541406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D072-CAF4-B5DF-8D06-3F747FF43564}"/>
              </a:ext>
            </a:extLst>
          </p:cNvPr>
          <p:cNvSpPr>
            <a:spLocks noGrp="1"/>
          </p:cNvSpPr>
          <p:nvPr>
            <p:ph type="title"/>
          </p:nvPr>
        </p:nvSpPr>
        <p:spPr/>
        <p:txBody>
          <a:bodyPr/>
          <a:lstStyle/>
          <a:p>
            <a:r>
              <a:rPr lang="en-GB" dirty="0"/>
              <a:t>Useful/ interesting reading</a:t>
            </a:r>
          </a:p>
        </p:txBody>
      </p:sp>
      <p:sp>
        <p:nvSpPr>
          <p:cNvPr id="3" name="Content Placeholder 2">
            <a:extLst>
              <a:ext uri="{FF2B5EF4-FFF2-40B4-BE49-F238E27FC236}">
                <a16:creationId xmlns:a16="http://schemas.microsoft.com/office/drawing/2014/main" id="{0B058D4F-6A17-1D3C-380D-7CAB3BFDF3A1}"/>
              </a:ext>
            </a:extLst>
          </p:cNvPr>
          <p:cNvSpPr>
            <a:spLocks noGrp="1"/>
          </p:cNvSpPr>
          <p:nvPr>
            <p:ph idx="1"/>
          </p:nvPr>
        </p:nvSpPr>
        <p:spPr/>
        <p:txBody>
          <a:bodyPr/>
          <a:lstStyle/>
          <a:p>
            <a:r>
              <a:rPr lang="en-GB" dirty="0"/>
              <a:t>Nature’s daily briefing often has interesting news articles </a:t>
            </a:r>
            <a:r>
              <a:rPr lang="en-GB" dirty="0">
                <a:hlinkClick r:id="rId2"/>
              </a:rPr>
              <a:t>https://www.nature.com/briefing/signup</a:t>
            </a:r>
            <a:endParaRPr lang="en-GB" dirty="0"/>
          </a:p>
          <a:p>
            <a:r>
              <a:rPr lang="en-GB" dirty="0">
                <a:hlinkClick r:id="rId3"/>
              </a:rPr>
              <a:t>Prompt Engineering for ChatGPT | Coursera</a:t>
            </a:r>
            <a:r>
              <a:rPr lang="en-GB" dirty="0"/>
              <a:t> (free option)</a:t>
            </a:r>
          </a:p>
          <a:p>
            <a:r>
              <a:rPr lang="en-GB" dirty="0"/>
              <a:t>Adalovelaceinstitute.org (and weekly newsletter)</a:t>
            </a:r>
          </a:p>
          <a:p>
            <a:r>
              <a:rPr lang="en-GB" dirty="0"/>
              <a:t>Turing Institute- particularly AI UK </a:t>
            </a:r>
            <a:r>
              <a:rPr lang="en-GB" dirty="0">
                <a:hlinkClick r:id="rId4"/>
              </a:rPr>
              <a:t>https://www.turing.ac.uk/events/ai-uk-2025</a:t>
            </a:r>
            <a:endParaRPr lang="en-GB" dirty="0"/>
          </a:p>
          <a:p>
            <a:r>
              <a:rPr lang="en-GB" dirty="0"/>
              <a:t>City Lit course </a:t>
            </a:r>
            <a:r>
              <a:rPr lang="en-GB" dirty="0">
                <a:hlinkClick r:id="rId5"/>
              </a:rPr>
              <a:t>https://www.citylit.ac.uk/courses/generative-ai-strategy-and-governance</a:t>
            </a:r>
            <a:endParaRPr lang="en-GB" dirty="0"/>
          </a:p>
          <a:p>
            <a:endParaRPr lang="en-GB" dirty="0"/>
          </a:p>
          <a:p>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95110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1445-6619-4B46-439B-C815692429AF}"/>
              </a:ext>
            </a:extLst>
          </p:cNvPr>
          <p:cNvSpPr>
            <a:spLocks noGrp="1"/>
          </p:cNvSpPr>
          <p:nvPr>
            <p:ph type="title"/>
          </p:nvPr>
        </p:nvSpPr>
        <p:spPr/>
        <p:txBody>
          <a:bodyPr/>
          <a:lstStyle/>
          <a:p>
            <a:r>
              <a:rPr lang="en-GB" dirty="0"/>
              <a:t>What I am covering</a:t>
            </a:r>
          </a:p>
        </p:txBody>
      </p:sp>
      <p:sp>
        <p:nvSpPr>
          <p:cNvPr id="3" name="Content Placeholder 2">
            <a:extLst>
              <a:ext uri="{FF2B5EF4-FFF2-40B4-BE49-F238E27FC236}">
                <a16:creationId xmlns:a16="http://schemas.microsoft.com/office/drawing/2014/main" id="{3BAA4E7D-190C-FF0B-989B-CBBC65A8A74E}"/>
              </a:ext>
            </a:extLst>
          </p:cNvPr>
          <p:cNvSpPr>
            <a:spLocks noGrp="1"/>
          </p:cNvSpPr>
          <p:nvPr>
            <p:ph idx="1"/>
          </p:nvPr>
        </p:nvSpPr>
        <p:spPr/>
        <p:txBody>
          <a:bodyPr>
            <a:normAutofit fontScale="92500" lnSpcReduction="20000"/>
          </a:bodyPr>
          <a:lstStyle/>
          <a:p>
            <a:r>
              <a:rPr lang="en-GB" dirty="0"/>
              <a:t>What is it?</a:t>
            </a:r>
          </a:p>
          <a:p>
            <a:pPr lvl="1"/>
            <a:r>
              <a:rPr lang="en-GB" dirty="0"/>
              <a:t>Types of AI</a:t>
            </a:r>
          </a:p>
          <a:p>
            <a:pPr lvl="1"/>
            <a:r>
              <a:rPr lang="en-GB" dirty="0"/>
              <a:t>What is Gen AI </a:t>
            </a:r>
          </a:p>
          <a:p>
            <a:pPr lvl="1"/>
            <a:r>
              <a:rPr lang="en-GB" dirty="0"/>
              <a:t>Examples of programs</a:t>
            </a:r>
          </a:p>
          <a:p>
            <a:r>
              <a:rPr lang="en-GB" dirty="0"/>
              <a:t>The good</a:t>
            </a:r>
          </a:p>
          <a:p>
            <a:pPr lvl="1"/>
            <a:r>
              <a:rPr lang="en-GB" dirty="0"/>
              <a:t>Timesavers</a:t>
            </a:r>
          </a:p>
          <a:p>
            <a:r>
              <a:rPr lang="en-GB" dirty="0"/>
              <a:t>The Bad</a:t>
            </a:r>
          </a:p>
          <a:p>
            <a:pPr lvl="1"/>
            <a:r>
              <a:rPr lang="en-GB" dirty="0"/>
              <a:t>Challenges: bias, unreality, quality</a:t>
            </a:r>
          </a:p>
          <a:p>
            <a:r>
              <a:rPr lang="en-GB" dirty="0"/>
              <a:t>The ugly </a:t>
            </a:r>
          </a:p>
          <a:p>
            <a:pPr lvl="1"/>
            <a:r>
              <a:rPr lang="en-GB" dirty="0"/>
              <a:t>Governance issues:</a:t>
            </a:r>
          </a:p>
          <a:p>
            <a:pPr lvl="2"/>
            <a:r>
              <a:rPr lang="en-GB" dirty="0"/>
              <a:t>Assessing risk</a:t>
            </a:r>
          </a:p>
          <a:p>
            <a:pPr lvl="2"/>
            <a:r>
              <a:rPr lang="en-GB" dirty="0"/>
              <a:t>National policy</a:t>
            </a:r>
          </a:p>
          <a:p>
            <a:pPr lvl="2"/>
            <a:r>
              <a:rPr lang="en-GB" dirty="0"/>
              <a:t>Impact on jobs</a:t>
            </a:r>
          </a:p>
          <a:p>
            <a:pPr lvl="2"/>
            <a:r>
              <a:rPr lang="en-GB" dirty="0"/>
              <a:t>Local/ employer policy and training</a:t>
            </a:r>
          </a:p>
          <a:p>
            <a:pPr lvl="1"/>
            <a:endParaRPr lang="en-GB" dirty="0"/>
          </a:p>
          <a:p>
            <a:pPr lvl="1"/>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60827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06889-C916-2D5F-5905-3746CA973730}"/>
              </a:ext>
            </a:extLst>
          </p:cNvPr>
          <p:cNvSpPr>
            <a:spLocks noGrp="1"/>
          </p:cNvSpPr>
          <p:nvPr>
            <p:ph type="title"/>
          </p:nvPr>
        </p:nvSpPr>
        <p:spPr>
          <a:xfrm>
            <a:off x="964788" y="804333"/>
            <a:ext cx="3391900" cy="5249334"/>
          </a:xfrm>
        </p:spPr>
        <p:txBody>
          <a:bodyPr>
            <a:normAutofit/>
          </a:bodyPr>
          <a:lstStyle/>
          <a:p>
            <a:pPr algn="r"/>
            <a:r>
              <a:rPr lang="en-GB" dirty="0">
                <a:solidFill>
                  <a:srgbClr val="FFFFFF"/>
                </a:solidFill>
              </a:rPr>
              <a:t>What DO I MEAN TODAY ABOUT AI?</a:t>
            </a:r>
          </a:p>
        </p:txBody>
      </p:sp>
      <p:pic>
        <p:nvPicPr>
          <p:cNvPr id="1026" name="Picture 2" descr="HAL 9000 | 2001: A Space Odyssey Wiki | Fandom">
            <a:extLst>
              <a:ext uri="{FF2B5EF4-FFF2-40B4-BE49-F238E27FC236}">
                <a16:creationId xmlns:a16="http://schemas.microsoft.com/office/drawing/2014/main" id="{91BD6FB2-1FBE-5FF4-2690-85A2E579C0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1413" y="1995473"/>
            <a:ext cx="6305550" cy="286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1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D3FA-4459-44B4-4DF0-46D82373BC79}"/>
              </a:ext>
            </a:extLst>
          </p:cNvPr>
          <p:cNvSpPr>
            <a:spLocks noGrp="1"/>
          </p:cNvSpPr>
          <p:nvPr>
            <p:ph type="title"/>
          </p:nvPr>
        </p:nvSpPr>
        <p:spPr>
          <a:xfrm>
            <a:off x="699663" y="549335"/>
            <a:ext cx="9720072" cy="1499616"/>
          </a:xfrm>
        </p:spPr>
        <p:txBody>
          <a:bodyPr/>
          <a:lstStyle/>
          <a:p>
            <a:r>
              <a:rPr lang="en-GB" dirty="0"/>
              <a:t>Categorising AI</a:t>
            </a:r>
          </a:p>
        </p:txBody>
      </p:sp>
      <p:pic>
        <p:nvPicPr>
          <p:cNvPr id="26" name="Content Placeholder 25">
            <a:extLst>
              <a:ext uri="{FF2B5EF4-FFF2-40B4-BE49-F238E27FC236}">
                <a16:creationId xmlns:a16="http://schemas.microsoft.com/office/drawing/2014/main" id="{202058AC-E85A-FE53-7ABA-0E45F1C5BA9E}"/>
              </a:ext>
            </a:extLst>
          </p:cNvPr>
          <p:cNvPicPr>
            <a:picLocks noGrp="1" noChangeAspect="1"/>
          </p:cNvPicPr>
          <p:nvPr>
            <p:ph idx="1"/>
          </p:nvPr>
        </p:nvPicPr>
        <p:blipFill>
          <a:blip r:embed="rId2"/>
          <a:stretch>
            <a:fillRect/>
          </a:stretch>
        </p:blipFill>
        <p:spPr>
          <a:xfrm>
            <a:off x="4332760" y="1102937"/>
            <a:ext cx="7773722" cy="5164234"/>
          </a:xfrm>
        </p:spPr>
      </p:pic>
      <p:sp>
        <p:nvSpPr>
          <p:cNvPr id="5" name="Rectangle 1">
            <a:extLst>
              <a:ext uri="{FF2B5EF4-FFF2-40B4-BE49-F238E27FC236}">
                <a16:creationId xmlns:a16="http://schemas.microsoft.com/office/drawing/2014/main" id="{350E9CB9-FD3F-4F2A-B441-C08478C4715A}"/>
              </a:ext>
            </a:extLst>
          </p:cNvPr>
          <p:cNvSpPr>
            <a:spLocks noChangeArrowheads="1"/>
          </p:cNvSpPr>
          <p:nvPr/>
        </p:nvSpPr>
        <p:spPr bwMode="auto">
          <a:xfrm>
            <a:off x="-14844052" y="0"/>
            <a:ext cx="38353625" cy="5386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91F32"/>
                </a:solidFill>
                <a:effectLst/>
                <a:latin typeface="Manrope"/>
              </a:rPr>
              <a:t>AI types chart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5562E3A0-3EC5-BD67-FE9A-75C46F83280C}"/>
              </a:ext>
            </a:extLst>
          </p:cNvPr>
          <p:cNvSpPr txBox="1"/>
          <p:nvPr/>
        </p:nvSpPr>
        <p:spPr>
          <a:xfrm>
            <a:off x="498179" y="6167838"/>
            <a:ext cx="3834581" cy="400110"/>
          </a:xfrm>
          <a:prstGeom prst="rect">
            <a:avLst/>
          </a:prstGeom>
          <a:noFill/>
        </p:spPr>
        <p:txBody>
          <a:bodyPr wrap="square" rtlCol="0">
            <a:spAutoFit/>
          </a:bodyPr>
          <a:lstStyle/>
          <a:p>
            <a:r>
              <a:rPr lang="en-GB" sz="1000" dirty="0"/>
              <a:t>Adapted from table on https://www.gosearch.ai/blog/breakdown-of-different-ai-types-and-models/</a:t>
            </a:r>
          </a:p>
        </p:txBody>
      </p:sp>
    </p:spTree>
    <p:extLst>
      <p:ext uri="{BB962C8B-B14F-4D97-AF65-F5344CB8AC3E}">
        <p14:creationId xmlns:p14="http://schemas.microsoft.com/office/powerpoint/2010/main" val="2544334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82F8C-46BB-409B-5702-A264FA53C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AC9EC-D2C7-7480-3A96-1CD644BECB6D}"/>
              </a:ext>
            </a:extLst>
          </p:cNvPr>
          <p:cNvSpPr>
            <a:spLocks noGrp="1"/>
          </p:cNvSpPr>
          <p:nvPr>
            <p:ph type="title"/>
          </p:nvPr>
        </p:nvSpPr>
        <p:spPr>
          <a:xfrm>
            <a:off x="729799" y="502433"/>
            <a:ext cx="9720072" cy="1499616"/>
          </a:xfrm>
        </p:spPr>
        <p:txBody>
          <a:bodyPr/>
          <a:lstStyle/>
          <a:p>
            <a:r>
              <a:rPr lang="en-GB" dirty="0"/>
              <a:t>Categorising AI</a:t>
            </a:r>
          </a:p>
        </p:txBody>
      </p:sp>
      <p:pic>
        <p:nvPicPr>
          <p:cNvPr id="26" name="Content Placeholder 25">
            <a:extLst>
              <a:ext uri="{FF2B5EF4-FFF2-40B4-BE49-F238E27FC236}">
                <a16:creationId xmlns:a16="http://schemas.microsoft.com/office/drawing/2014/main" id="{DDD342D8-BE87-AF90-1DBB-097D64A20F92}"/>
              </a:ext>
            </a:extLst>
          </p:cNvPr>
          <p:cNvPicPr>
            <a:picLocks noGrp="1" noChangeAspect="1"/>
          </p:cNvPicPr>
          <p:nvPr>
            <p:ph idx="1"/>
          </p:nvPr>
        </p:nvPicPr>
        <p:blipFill>
          <a:blip r:embed="rId2"/>
          <a:stretch>
            <a:fillRect/>
          </a:stretch>
        </p:blipFill>
        <p:spPr>
          <a:xfrm>
            <a:off x="4332760" y="1102937"/>
            <a:ext cx="7773722" cy="5164234"/>
          </a:xfrm>
        </p:spPr>
      </p:pic>
      <p:sp>
        <p:nvSpPr>
          <p:cNvPr id="5" name="Rectangle 1">
            <a:extLst>
              <a:ext uri="{FF2B5EF4-FFF2-40B4-BE49-F238E27FC236}">
                <a16:creationId xmlns:a16="http://schemas.microsoft.com/office/drawing/2014/main" id="{3E366B15-4DD2-D050-9218-DEF1D35A4165}"/>
              </a:ext>
            </a:extLst>
          </p:cNvPr>
          <p:cNvSpPr>
            <a:spLocks noChangeArrowheads="1"/>
          </p:cNvSpPr>
          <p:nvPr/>
        </p:nvSpPr>
        <p:spPr bwMode="auto">
          <a:xfrm>
            <a:off x="-14844052" y="0"/>
            <a:ext cx="38353625" cy="5386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91F32"/>
                </a:solidFill>
                <a:effectLst/>
                <a:latin typeface="Manrope"/>
              </a:rPr>
              <a:t>AI types chart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EACE6DEF-DBE6-5809-3724-6EECABFE49CD}"/>
              </a:ext>
            </a:extLst>
          </p:cNvPr>
          <p:cNvSpPr txBox="1"/>
          <p:nvPr/>
        </p:nvSpPr>
        <p:spPr>
          <a:xfrm>
            <a:off x="498179" y="6167838"/>
            <a:ext cx="3834581" cy="400110"/>
          </a:xfrm>
          <a:prstGeom prst="rect">
            <a:avLst/>
          </a:prstGeom>
          <a:noFill/>
        </p:spPr>
        <p:txBody>
          <a:bodyPr wrap="square" rtlCol="0">
            <a:spAutoFit/>
          </a:bodyPr>
          <a:lstStyle/>
          <a:p>
            <a:r>
              <a:rPr lang="en-GB" sz="1000" dirty="0"/>
              <a:t>Adapted from table on https://www.gosearch.ai/blog/breakdown-of-different-ai-types-and-models/</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F0EA496-5984-2A4A-550C-B00B28C0077D}"/>
                  </a:ext>
                </a:extLst>
              </p14:cNvPr>
              <p14:cNvContentPartPr/>
              <p14:nvPr/>
            </p14:nvContentPartPr>
            <p14:xfrm>
              <a:off x="3044635" y="3119931"/>
              <a:ext cx="2602800" cy="720"/>
            </p14:xfrm>
          </p:contentPart>
        </mc:Choice>
        <mc:Fallback xmlns="">
          <p:pic>
            <p:nvPicPr>
              <p:cNvPr id="10" name="Ink 9">
                <a:extLst>
                  <a:ext uri="{FF2B5EF4-FFF2-40B4-BE49-F238E27FC236}">
                    <a16:creationId xmlns:a16="http://schemas.microsoft.com/office/drawing/2014/main" id="{FF0EA496-5984-2A4A-550C-B00B28C0077D}"/>
                  </a:ext>
                </a:extLst>
              </p:cNvPr>
              <p:cNvPicPr/>
              <p:nvPr/>
            </p:nvPicPr>
            <p:blipFill>
              <a:blip r:embed="rId4"/>
              <a:stretch>
                <a:fillRect/>
              </a:stretch>
            </p:blipFill>
            <p:spPr>
              <a:xfrm>
                <a:off x="3038515" y="3107691"/>
                <a:ext cx="2615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5C32DCC3-F305-5E96-1298-EB1FD7E25EC1}"/>
                  </a:ext>
                </a:extLst>
              </p14:cNvPr>
              <p14:cNvContentPartPr/>
              <p14:nvPr/>
            </p14:nvContentPartPr>
            <p14:xfrm rot="-5400000">
              <a:off x="5513341" y="3077544"/>
              <a:ext cx="129948" cy="38334"/>
            </p14:xfrm>
          </p:contentPart>
        </mc:Choice>
        <mc:Fallback xmlns="">
          <p:pic>
            <p:nvPicPr>
              <p:cNvPr id="12" name="Ink 11">
                <a:extLst>
                  <a:ext uri="{FF2B5EF4-FFF2-40B4-BE49-F238E27FC236}">
                    <a16:creationId xmlns:a16="http://schemas.microsoft.com/office/drawing/2014/main" id="{5C32DCC3-F305-5E96-1298-EB1FD7E25EC1}"/>
                  </a:ext>
                </a:extLst>
              </p:cNvPr>
              <p:cNvPicPr/>
              <p:nvPr/>
            </p:nvPicPr>
            <p:blipFill>
              <a:blip r:embed="rId6"/>
              <a:stretch>
                <a:fillRect/>
              </a:stretch>
            </p:blipFill>
            <p:spPr>
              <a:xfrm rot="-5400000">
                <a:off x="5507222" y="3071454"/>
                <a:ext cx="142187" cy="50515"/>
              </a:xfrm>
              <a:prstGeom prst="rect">
                <a:avLst/>
              </a:prstGeom>
            </p:spPr>
          </p:pic>
        </mc:Fallback>
      </mc:AlternateContent>
      <p:grpSp>
        <p:nvGrpSpPr>
          <p:cNvPr id="19" name="Group 18">
            <a:extLst>
              <a:ext uri="{FF2B5EF4-FFF2-40B4-BE49-F238E27FC236}">
                <a16:creationId xmlns:a16="http://schemas.microsoft.com/office/drawing/2014/main" id="{1CD5B4CE-7F56-3647-F8C4-621ED991FFBC}"/>
              </a:ext>
            </a:extLst>
          </p:cNvPr>
          <p:cNvGrpSpPr/>
          <p:nvPr/>
        </p:nvGrpSpPr>
        <p:grpSpPr>
          <a:xfrm>
            <a:off x="5514595" y="3055851"/>
            <a:ext cx="143640" cy="110160"/>
            <a:chOff x="5514595" y="3055851"/>
            <a:chExt cx="143640" cy="110160"/>
          </a:xfrm>
        </p:grpSpPr>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584EC071-DF49-4798-EC62-FA6341A99715}"/>
                    </a:ext>
                  </a:extLst>
                </p14:cNvPr>
                <p14:cNvContentPartPr/>
                <p14:nvPr/>
              </p14:nvContentPartPr>
              <p14:xfrm>
                <a:off x="5514595" y="3101211"/>
                <a:ext cx="360" cy="360"/>
              </p14:xfrm>
            </p:contentPart>
          </mc:Choice>
          <mc:Fallback xmlns="">
            <p:pic>
              <p:nvPicPr>
                <p:cNvPr id="13" name="Ink 12">
                  <a:extLst>
                    <a:ext uri="{FF2B5EF4-FFF2-40B4-BE49-F238E27FC236}">
                      <a16:creationId xmlns:a16="http://schemas.microsoft.com/office/drawing/2014/main" id="{584EC071-DF49-4798-EC62-FA6341A99715}"/>
                    </a:ext>
                  </a:extLst>
                </p:cNvPr>
                <p:cNvPicPr/>
                <p:nvPr/>
              </p:nvPicPr>
              <p:blipFill>
                <a:blip r:embed="rId8"/>
                <a:stretch>
                  <a:fillRect/>
                </a:stretch>
              </p:blipFill>
              <p:spPr>
                <a:xfrm>
                  <a:off x="5508475" y="309509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4DF17BC8-F764-1D82-039F-00FCF7CCC1F7}"/>
                    </a:ext>
                  </a:extLst>
                </p14:cNvPr>
                <p14:cNvContentPartPr/>
                <p14:nvPr/>
              </p14:nvContentPartPr>
              <p14:xfrm>
                <a:off x="5589835" y="3074931"/>
                <a:ext cx="47520" cy="42840"/>
              </p14:xfrm>
            </p:contentPart>
          </mc:Choice>
          <mc:Fallback xmlns="">
            <p:pic>
              <p:nvPicPr>
                <p:cNvPr id="15" name="Ink 14">
                  <a:extLst>
                    <a:ext uri="{FF2B5EF4-FFF2-40B4-BE49-F238E27FC236}">
                      <a16:creationId xmlns:a16="http://schemas.microsoft.com/office/drawing/2014/main" id="{4DF17BC8-F764-1D82-039F-00FCF7CCC1F7}"/>
                    </a:ext>
                  </a:extLst>
                </p:cNvPr>
                <p:cNvPicPr/>
                <p:nvPr/>
              </p:nvPicPr>
              <p:blipFill>
                <a:blip r:embed="rId10"/>
                <a:stretch>
                  <a:fillRect/>
                </a:stretch>
              </p:blipFill>
              <p:spPr>
                <a:xfrm>
                  <a:off x="5583715" y="3068811"/>
                  <a:ext cx="59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2608E01B-3539-8BA1-1114-9E53A17A7F8D}"/>
                    </a:ext>
                  </a:extLst>
                </p14:cNvPr>
                <p14:cNvContentPartPr/>
                <p14:nvPr/>
              </p14:nvContentPartPr>
              <p14:xfrm>
                <a:off x="5565715" y="3055851"/>
                <a:ext cx="92520" cy="110160"/>
              </p14:xfrm>
            </p:contentPart>
          </mc:Choice>
          <mc:Fallback xmlns="">
            <p:pic>
              <p:nvPicPr>
                <p:cNvPr id="16" name="Ink 15">
                  <a:extLst>
                    <a:ext uri="{FF2B5EF4-FFF2-40B4-BE49-F238E27FC236}">
                      <a16:creationId xmlns:a16="http://schemas.microsoft.com/office/drawing/2014/main" id="{2608E01B-3539-8BA1-1114-9E53A17A7F8D}"/>
                    </a:ext>
                  </a:extLst>
                </p:cNvPr>
                <p:cNvPicPr/>
                <p:nvPr/>
              </p:nvPicPr>
              <p:blipFill>
                <a:blip r:embed="rId12"/>
                <a:stretch>
                  <a:fillRect/>
                </a:stretch>
              </p:blipFill>
              <p:spPr>
                <a:xfrm>
                  <a:off x="5559595" y="3049731"/>
                  <a:ext cx="104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2B4C6AC0-113B-7638-35D1-26B3FC3526B1}"/>
                    </a:ext>
                  </a:extLst>
                </p14:cNvPr>
                <p14:cNvContentPartPr/>
                <p14:nvPr/>
              </p14:nvContentPartPr>
              <p14:xfrm>
                <a:off x="5608915" y="3091851"/>
                <a:ext cx="24840" cy="11520"/>
              </p14:xfrm>
            </p:contentPart>
          </mc:Choice>
          <mc:Fallback xmlns="">
            <p:pic>
              <p:nvPicPr>
                <p:cNvPr id="18" name="Ink 17">
                  <a:extLst>
                    <a:ext uri="{FF2B5EF4-FFF2-40B4-BE49-F238E27FC236}">
                      <a16:creationId xmlns:a16="http://schemas.microsoft.com/office/drawing/2014/main" id="{2B4C6AC0-113B-7638-35D1-26B3FC3526B1}"/>
                    </a:ext>
                  </a:extLst>
                </p:cNvPr>
                <p:cNvPicPr/>
                <p:nvPr/>
              </p:nvPicPr>
              <p:blipFill>
                <a:blip r:embed="rId14"/>
                <a:stretch>
                  <a:fillRect/>
                </a:stretch>
              </p:blipFill>
              <p:spPr>
                <a:xfrm>
                  <a:off x="5602795" y="3085731"/>
                  <a:ext cx="37080" cy="23760"/>
                </a:xfrm>
                <a:prstGeom prst="rect">
                  <a:avLst/>
                </a:prstGeom>
              </p:spPr>
            </p:pic>
          </mc:Fallback>
        </mc:AlternateContent>
      </p:grpSp>
    </p:spTree>
    <p:extLst>
      <p:ext uri="{BB962C8B-B14F-4D97-AF65-F5344CB8AC3E}">
        <p14:creationId xmlns:p14="http://schemas.microsoft.com/office/powerpoint/2010/main" val="145164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0FBD-0241-F70E-E914-C05C16CFF87D}"/>
              </a:ext>
            </a:extLst>
          </p:cNvPr>
          <p:cNvSpPr>
            <a:spLocks noGrp="1"/>
          </p:cNvSpPr>
          <p:nvPr>
            <p:ph type="title"/>
          </p:nvPr>
        </p:nvSpPr>
        <p:spPr/>
        <p:txBody>
          <a:bodyPr/>
          <a:lstStyle/>
          <a:p>
            <a:r>
              <a:rPr lang="en-GB" dirty="0"/>
              <a:t>What is Generative AI (GenAI)?</a:t>
            </a:r>
          </a:p>
        </p:txBody>
      </p:sp>
      <p:sp>
        <p:nvSpPr>
          <p:cNvPr id="8" name="Text Placeholder 7">
            <a:extLst>
              <a:ext uri="{FF2B5EF4-FFF2-40B4-BE49-F238E27FC236}">
                <a16:creationId xmlns:a16="http://schemas.microsoft.com/office/drawing/2014/main" id="{48571322-290B-325F-8141-08CFB3DA4D52}"/>
              </a:ext>
            </a:extLst>
          </p:cNvPr>
          <p:cNvSpPr>
            <a:spLocks noGrp="1"/>
          </p:cNvSpPr>
          <p:nvPr>
            <p:ph type="body" idx="1"/>
          </p:nvPr>
        </p:nvSpPr>
        <p:spPr/>
        <p:txBody>
          <a:bodyPr/>
          <a:lstStyle/>
          <a:p>
            <a:endParaRPr lang="en-GB"/>
          </a:p>
        </p:txBody>
      </p:sp>
      <p:sp>
        <p:nvSpPr>
          <p:cNvPr id="3" name="Content Placeholder 2">
            <a:extLst>
              <a:ext uri="{FF2B5EF4-FFF2-40B4-BE49-F238E27FC236}">
                <a16:creationId xmlns:a16="http://schemas.microsoft.com/office/drawing/2014/main" id="{D893568A-5243-94EE-1000-642094092D32}"/>
              </a:ext>
            </a:extLst>
          </p:cNvPr>
          <p:cNvSpPr>
            <a:spLocks noGrp="1"/>
          </p:cNvSpPr>
          <p:nvPr>
            <p:ph sz="half" idx="2"/>
          </p:nvPr>
        </p:nvSpPr>
        <p:spPr/>
        <p:txBody>
          <a:bodyPr/>
          <a:lstStyle/>
          <a:p>
            <a:r>
              <a:rPr lang="en-GB" dirty="0"/>
              <a:t>Creates new content, such as images, videos, audio, text, 3D models or other data, using machine learning models [learning patterns from existing examples]</a:t>
            </a:r>
          </a:p>
          <a:p>
            <a:endParaRPr lang="en-GB" dirty="0"/>
          </a:p>
        </p:txBody>
      </p:sp>
      <p:sp>
        <p:nvSpPr>
          <p:cNvPr id="9" name="Text Placeholder 8">
            <a:extLst>
              <a:ext uri="{FF2B5EF4-FFF2-40B4-BE49-F238E27FC236}">
                <a16:creationId xmlns:a16="http://schemas.microsoft.com/office/drawing/2014/main" id="{A1FBA211-A772-A4FA-D882-117AF06BD795}"/>
              </a:ext>
            </a:extLst>
          </p:cNvPr>
          <p:cNvSpPr>
            <a:spLocks noGrp="1"/>
          </p:cNvSpPr>
          <p:nvPr>
            <p:ph type="body" sz="quarter" idx="3"/>
          </p:nvPr>
        </p:nvSpPr>
        <p:spPr/>
        <p:txBody>
          <a:bodyPr/>
          <a:lstStyle/>
          <a:p>
            <a:endParaRPr lang="en-GB"/>
          </a:p>
        </p:txBody>
      </p:sp>
      <p:pic>
        <p:nvPicPr>
          <p:cNvPr id="5124" name="Picture 4" descr="Who Owns Chat GPT?">
            <a:extLst>
              <a:ext uri="{FF2B5EF4-FFF2-40B4-BE49-F238E27FC236}">
                <a16:creationId xmlns:a16="http://schemas.microsoft.com/office/drawing/2014/main" id="{A9295C3A-A05D-7864-A3BA-63307CFFB035}"/>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72199" y="2633662"/>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pilot horizontal logo transparent PNG ...">
            <a:extLst>
              <a:ext uri="{FF2B5EF4-FFF2-40B4-BE49-F238E27FC236}">
                <a16:creationId xmlns:a16="http://schemas.microsoft.com/office/drawing/2014/main" id="{1BBD4A92-E5B7-DF1C-DB87-01D551269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383" y="3713956"/>
            <a:ext cx="360045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5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335225D-2D93-3C05-1906-E70BAADDF406}"/>
              </a:ext>
            </a:extLst>
          </p:cNvPr>
          <p:cNvSpPr>
            <a:spLocks noGrp="1"/>
          </p:cNvSpPr>
          <p:nvPr>
            <p:ph type="title"/>
          </p:nvPr>
        </p:nvSpPr>
        <p:spPr/>
        <p:txBody>
          <a:bodyPr/>
          <a:lstStyle/>
          <a:p>
            <a:endParaRPr lang="en-GB"/>
          </a:p>
        </p:txBody>
      </p:sp>
      <p:pic>
        <p:nvPicPr>
          <p:cNvPr id="6" name="Picture 10" descr="How to Use DALL-E 3 to Generate Images ...">
            <a:extLst>
              <a:ext uri="{FF2B5EF4-FFF2-40B4-BE49-F238E27FC236}">
                <a16:creationId xmlns:a16="http://schemas.microsoft.com/office/drawing/2014/main" id="{4F8E5B41-8EC8-5004-6E09-E4F1048861F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1709261"/>
            <a:ext cx="2867025" cy="159067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3234BE28-E627-6D1D-0420-E2A413E55178}"/>
              </a:ext>
            </a:extLst>
          </p:cNvPr>
          <p:cNvSpPr>
            <a:spLocks noGrp="1"/>
          </p:cNvSpPr>
          <p:nvPr>
            <p:ph sz="half" idx="2"/>
          </p:nvPr>
        </p:nvSpPr>
        <p:spPr>
          <a:xfrm>
            <a:off x="3705225" y="1825625"/>
            <a:ext cx="7648575" cy="4351338"/>
          </a:xfrm>
        </p:spPr>
        <p:txBody>
          <a:bodyPr/>
          <a:lstStyle/>
          <a:p>
            <a:pPr rtl="0">
              <a:spcBef>
                <a:spcPts val="1000"/>
              </a:spcBef>
              <a:buNone/>
            </a:pPr>
            <a:r>
              <a:rPr lang="en-GB" dirty="0"/>
              <a:t>You can input a text description, and DALL·E</a:t>
            </a:r>
          </a:p>
          <a:p>
            <a:pPr rtl="0">
              <a:spcBef>
                <a:spcPts val="1000"/>
              </a:spcBef>
              <a:buNone/>
            </a:pPr>
            <a:r>
              <a:rPr lang="en-GB" dirty="0"/>
              <a:t>will create original, high-resolution images</a:t>
            </a:r>
          </a:p>
          <a:p>
            <a:pPr rtl="0">
              <a:spcBef>
                <a:spcPts val="1000"/>
              </a:spcBef>
              <a:buNone/>
            </a:pPr>
            <a:r>
              <a:rPr lang="en-GB" dirty="0"/>
              <a:t>based on your prompt.</a:t>
            </a:r>
          </a:p>
          <a:p>
            <a:pPr rtl="0">
              <a:spcBef>
                <a:spcPts val="1000"/>
              </a:spcBef>
              <a:buNone/>
            </a:pPr>
            <a:endParaRPr lang="en-GB" dirty="0"/>
          </a:p>
          <a:p>
            <a:pPr rtl="0">
              <a:spcBef>
                <a:spcPts val="1000"/>
              </a:spcBef>
              <a:buNone/>
            </a:pPr>
            <a:r>
              <a:rPr lang="en-GB" dirty="0"/>
              <a:t>Images, video, audio and graphics, poems</a:t>
            </a:r>
          </a:p>
          <a:p>
            <a:pPr rtl="0">
              <a:spcBef>
                <a:spcPts val="1000"/>
              </a:spcBef>
              <a:buNone/>
            </a:pPr>
            <a:endParaRPr lang="en-GB" dirty="0"/>
          </a:p>
          <a:p>
            <a:pPr rtl="0">
              <a:spcBef>
                <a:spcPts val="1000"/>
              </a:spcBef>
              <a:buNone/>
            </a:pPr>
            <a:endParaRPr lang="en-GB" dirty="0">
              <a:solidFill>
                <a:srgbClr val="007BD3"/>
              </a:solidFill>
              <a:latin typeface="Arial" panose="020B0604020202020204" pitchFamily="34" charset="0"/>
            </a:endParaRPr>
          </a:p>
          <a:p>
            <a:pPr rtl="0">
              <a:spcBef>
                <a:spcPts val="1000"/>
              </a:spcBef>
              <a:buNone/>
            </a:pPr>
            <a:r>
              <a:rPr lang="en-GB" dirty="0"/>
              <a:t>Music</a:t>
            </a:r>
          </a:p>
        </p:txBody>
      </p:sp>
      <p:pic>
        <p:nvPicPr>
          <p:cNvPr id="9218" name="Picture 2" descr="Adobe Firefly Review | PCMag">
            <a:extLst>
              <a:ext uri="{FF2B5EF4-FFF2-40B4-BE49-F238E27FC236}">
                <a16:creationId xmlns:a16="http://schemas.microsoft.com/office/drawing/2014/main" id="{9513A35F-872B-2579-3A97-ABE0D155B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2900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agenta">
            <a:extLst>
              <a:ext uri="{FF2B5EF4-FFF2-40B4-BE49-F238E27FC236}">
                <a16:creationId xmlns:a16="http://schemas.microsoft.com/office/drawing/2014/main" id="{C71ED276-0628-40E2-67D0-8E94B3478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29175"/>
            <a:ext cx="2371679" cy="124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8153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787</TotalTime>
  <Words>1792</Words>
  <Application>Microsoft Office PowerPoint</Application>
  <PresentationFormat>Widescreen</PresentationFormat>
  <Paragraphs>216</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Arial</vt:lpstr>
      <vt:lpstr>Calibri</vt:lpstr>
      <vt:lpstr>Manrope</vt:lpstr>
      <vt:lpstr>Tw Cen MT</vt:lpstr>
      <vt:lpstr>Tw Cen MT Condensed</vt:lpstr>
      <vt:lpstr>Wingdings 3</vt:lpstr>
      <vt:lpstr>Integral</vt:lpstr>
      <vt:lpstr>"AI, Aye Aye Captain! Navigating the Basics of Artificial Intelligence" "Smart Stuff: How AI Is (Not) Taking Over the World (Yet)" "Artificial Intelligence for Real People" "Robots, Really? A Fun Dive into AI" "Ctrl+Alt+Intelligence: A Friendly Intro to AI" "AI for Humans: No PhD Required" "Hello, World! Meet AI“  ‘fun’ suggestions from chatgpt</vt:lpstr>
      <vt:lpstr>And a bit more tailored…</vt:lpstr>
      <vt:lpstr>Who am I?</vt:lpstr>
      <vt:lpstr>What I am covering</vt:lpstr>
      <vt:lpstr>What DO I MEAN TODAY ABOUT AI?</vt:lpstr>
      <vt:lpstr>Categorising AI</vt:lpstr>
      <vt:lpstr>Categorising AI</vt:lpstr>
      <vt:lpstr>What is Generative AI (GenAI)?</vt:lpstr>
      <vt:lpstr>PowerPoint Presentation</vt:lpstr>
      <vt:lpstr>PowerPoint Presentation</vt:lpstr>
      <vt:lpstr>PowerPoint Presentation</vt:lpstr>
      <vt:lpstr>The good</vt:lpstr>
      <vt:lpstr>PowerPoint Presentation</vt:lpstr>
      <vt:lpstr>PowerPoint Presentation</vt:lpstr>
      <vt:lpstr>The bad</vt:lpstr>
      <vt:lpstr>Bias</vt:lpstr>
      <vt:lpstr>UnrealITY  https://goldpenguin.org/blog/ai-vs-human-art/</vt:lpstr>
      <vt:lpstr>PowerPoint Presentation</vt:lpstr>
      <vt:lpstr>PowerPoint Presentation</vt:lpstr>
      <vt:lpstr>QUALITY </vt:lpstr>
      <vt:lpstr>The ugly</vt:lpstr>
      <vt:lpstr>Governance issues</vt:lpstr>
      <vt:lpstr>Risk strategies and policies</vt:lpstr>
      <vt:lpstr>Good sources for risk strategies</vt:lpstr>
      <vt:lpstr>Government policy</vt:lpstr>
      <vt:lpstr>Areas of disquiet</vt:lpstr>
      <vt:lpstr>Whose voice</vt:lpstr>
      <vt:lpstr>Trolley problem</vt:lpstr>
      <vt:lpstr>Public trust</vt:lpstr>
      <vt:lpstr>PowerPoint Presentation</vt:lpstr>
      <vt:lpstr>Impact on jobs</vt:lpstr>
      <vt:lpstr>Duolingo aka ‘birdbrain’</vt:lpstr>
      <vt:lpstr>PowerPoint Presentation</vt:lpstr>
      <vt:lpstr>LOCAL/ University policies</vt:lpstr>
      <vt:lpstr>No mention of</vt:lpstr>
      <vt:lpstr>What we’ve talked about</vt:lpstr>
      <vt:lpstr>Useful/ interesting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Webb, Joanne A</dc:creator>
  <cp:lastModifiedBy>Webb, Joanne A</cp:lastModifiedBy>
  <cp:revision>192</cp:revision>
  <dcterms:created xsi:type="dcterms:W3CDTF">2025-05-20T11:29:32Z</dcterms:created>
  <dcterms:modified xsi:type="dcterms:W3CDTF">2025-06-16T14:45:50Z</dcterms:modified>
</cp:coreProperties>
</file>