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58" r:id="rId3"/>
    <p:sldId id="261" r:id="rId4"/>
    <p:sldId id="259" r:id="rId5"/>
    <p:sldId id="274" r:id="rId6"/>
    <p:sldId id="260" r:id="rId7"/>
    <p:sldId id="262" r:id="rId8"/>
    <p:sldId id="265" r:id="rId9"/>
    <p:sldId id="266" r:id="rId10"/>
    <p:sldId id="267" r:id="rId11"/>
    <p:sldId id="263" r:id="rId12"/>
    <p:sldId id="268" r:id="rId13"/>
    <p:sldId id="269" r:id="rId14"/>
    <p:sldId id="264" r:id="rId15"/>
    <p:sldId id="270" r:id="rId16"/>
    <p:sldId id="273" r:id="rId17"/>
    <p:sldId id="271" r:id="rId18"/>
    <p:sldId id="272" r:id="rId19"/>
    <p:sldId id="275" r:id="rId20"/>
    <p:sldId id="276" r:id="rId21"/>
    <p:sldId id="277" r:id="rId22"/>
    <p:sldId id="278" r:id="rId23"/>
    <p:sldId id="279" r:id="rId24"/>
    <p:sldId id="280" r:id="rId25"/>
    <p:sldId id="281" r:id="rId26"/>
    <p:sldId id="282" r:id="rId27"/>
    <p:sldId id="28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8" d="100"/>
          <a:sy n="108" d="100"/>
        </p:scale>
        <p:origin x="65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EED5B0-6BFE-4280-9D86-B924518D184B}" type="datetimeFigureOut">
              <a:rPr lang="en-IE" smtClean="0"/>
              <a:t>18/07/2023</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D358AA-404B-4E24-9FA9-28FCC051242B}" type="slidenum">
              <a:rPr lang="en-IE" smtClean="0"/>
              <a:t>‹#›</a:t>
            </a:fld>
            <a:endParaRPr lang="en-IE"/>
          </a:p>
        </p:txBody>
      </p:sp>
    </p:spTree>
    <p:extLst>
      <p:ext uri="{BB962C8B-B14F-4D97-AF65-F5344CB8AC3E}">
        <p14:creationId xmlns:p14="http://schemas.microsoft.com/office/powerpoint/2010/main" val="991563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9403" y="2130429"/>
            <a:ext cx="5376597" cy="2834743"/>
          </a:xfrm>
        </p:spPr>
        <p:txBody>
          <a:bodyPr tIns="0" bIns="0" anchor="t" anchorCtr="0">
            <a:normAutofit/>
          </a:bodyPr>
          <a:lstStyle>
            <a:lvl1pPr>
              <a:lnSpc>
                <a:spcPts val="6133"/>
              </a:lnSpc>
              <a:defRPr sz="5867" b="0" i="0" baseline="0">
                <a:solidFill>
                  <a:schemeClr val="tx1"/>
                </a:solidFill>
                <a:latin typeface="Roboto Slab Light"/>
                <a:cs typeface="Roboto Slab Light"/>
              </a:defRPr>
            </a:lvl1pPr>
          </a:lstStyle>
          <a:p>
            <a:r>
              <a:rPr lang="en-US"/>
              <a:t>Click to edit Master title style</a:t>
            </a:r>
            <a:endParaRPr lang="en-IE"/>
          </a:p>
        </p:txBody>
      </p:sp>
      <p:sp>
        <p:nvSpPr>
          <p:cNvPr id="3" name="Subtitle 2"/>
          <p:cNvSpPr>
            <a:spLocks noGrp="1"/>
          </p:cNvSpPr>
          <p:nvPr>
            <p:ph type="subTitle" idx="1"/>
          </p:nvPr>
        </p:nvSpPr>
        <p:spPr>
          <a:xfrm>
            <a:off x="719403" y="5061181"/>
            <a:ext cx="5376597" cy="1464568"/>
          </a:xfrm>
        </p:spPr>
        <p:txBody>
          <a:bodyPr>
            <a:normAutofit/>
          </a:bodyPr>
          <a:lstStyle>
            <a:lvl1pPr marL="0" indent="0" algn="l">
              <a:lnSpc>
                <a:spcPts val="2933"/>
              </a:lnSpc>
              <a:buNone/>
              <a:defRPr sz="2667" b="1" i="0">
                <a:solidFill>
                  <a:schemeClr val="accent1"/>
                </a:solidFill>
                <a:latin typeface="Roboto Slab Bold"/>
                <a:cs typeface="Roboto Slab Bold"/>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IE"/>
          </a:p>
        </p:txBody>
      </p:sp>
    </p:spTree>
    <p:extLst>
      <p:ext uri="{BB962C8B-B14F-4D97-AF65-F5344CB8AC3E}">
        <p14:creationId xmlns:p14="http://schemas.microsoft.com/office/powerpoint/2010/main" val="312663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nk Slide Without Footer">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6250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Full 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5664000"/>
          </a:xfrm>
        </p:spPr>
        <p:txBody>
          <a:bodyPr/>
          <a:lstStyle/>
          <a:p>
            <a:r>
              <a:rPr lang="en-US"/>
              <a:t>Click icon to add picture</a:t>
            </a:r>
          </a:p>
        </p:txBody>
      </p:sp>
    </p:spTree>
    <p:extLst>
      <p:ext uri="{BB962C8B-B14F-4D97-AF65-F5344CB8AC3E}">
        <p14:creationId xmlns:p14="http://schemas.microsoft.com/office/powerpoint/2010/main" val="843411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Full Image With No Foo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5733256"/>
          </a:xfrm>
        </p:spPr>
        <p:txBody>
          <a:bodyPr/>
          <a:lstStyle/>
          <a:p>
            <a:r>
              <a:rPr lang="en-US"/>
              <a:t>Click icon to add picture</a:t>
            </a:r>
          </a:p>
        </p:txBody>
      </p:sp>
    </p:spTree>
    <p:extLst>
      <p:ext uri="{BB962C8B-B14F-4D97-AF65-F5344CB8AC3E}">
        <p14:creationId xmlns:p14="http://schemas.microsoft.com/office/powerpoint/2010/main" val="506066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3392" y="260648"/>
            <a:ext cx="3779208" cy="1162051"/>
          </a:xfrm>
        </p:spPr>
        <p:txBody>
          <a:bodyPr anchor="t" anchorCtr="0"/>
          <a:lstStyle>
            <a:lvl1pPr algn="l">
              <a:defRPr sz="2667" b="1">
                <a:solidFill>
                  <a:schemeClr val="accent5"/>
                </a:solidFill>
                <a:latin typeface="Roboto Slab"/>
              </a:defRPr>
            </a:lvl1pPr>
          </a:lstStyle>
          <a:p>
            <a:r>
              <a:rPr lang="en-US"/>
              <a:t>Click to edit Master title style</a:t>
            </a:r>
            <a:endParaRPr lang="en-IE"/>
          </a:p>
        </p:txBody>
      </p:sp>
      <p:sp>
        <p:nvSpPr>
          <p:cNvPr id="3" name="Content Placeholder 2"/>
          <p:cNvSpPr>
            <a:spLocks noGrp="1"/>
          </p:cNvSpPr>
          <p:nvPr>
            <p:ph idx="1"/>
          </p:nvPr>
        </p:nvSpPr>
        <p:spPr>
          <a:xfrm>
            <a:off x="4766733" y="273055"/>
            <a:ext cx="6815667" cy="5172171"/>
          </a:xfrm>
        </p:spPr>
        <p:txBody>
          <a:bodyPr/>
          <a:lstStyle>
            <a:lvl1pPr marL="0" indent="0" algn="l">
              <a:buNone/>
              <a:defRPr sz="4267" b="1">
                <a:solidFill>
                  <a:srgbClr val="45C1C0"/>
                </a:solidFill>
              </a:defRPr>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623392" y="1422703"/>
            <a:ext cx="3779208" cy="4010119"/>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53694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End Slid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8861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Empty Slid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1066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vider Slid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9403" y="2130429"/>
            <a:ext cx="5376597" cy="4466924"/>
          </a:xfrm>
        </p:spPr>
        <p:txBody>
          <a:bodyPr tIns="0" bIns="0" anchor="t" anchorCtr="0">
            <a:normAutofit/>
          </a:bodyPr>
          <a:lstStyle>
            <a:lvl1pPr>
              <a:defRPr sz="4267" b="0">
                <a:solidFill>
                  <a:schemeClr val="tx1"/>
                </a:solidFill>
              </a:defRPr>
            </a:lvl1pPr>
          </a:lstStyle>
          <a:p>
            <a:r>
              <a:rPr lang="en-US"/>
              <a:t>Click to edit Master title style</a:t>
            </a:r>
            <a:endParaRPr lang="en-IE"/>
          </a:p>
        </p:txBody>
      </p:sp>
    </p:spTree>
    <p:extLst>
      <p:ext uri="{BB962C8B-B14F-4D97-AF65-F5344CB8AC3E}">
        <p14:creationId xmlns:p14="http://schemas.microsoft.com/office/powerpoint/2010/main" val="2207938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vider Slid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9403" y="2130429"/>
            <a:ext cx="5376597" cy="4466924"/>
          </a:xfrm>
        </p:spPr>
        <p:txBody>
          <a:bodyPr tIns="0" bIns="0" anchor="t" anchorCtr="0">
            <a:normAutofit/>
          </a:bodyPr>
          <a:lstStyle>
            <a:lvl1pPr>
              <a:defRPr sz="4267" b="0">
                <a:solidFill>
                  <a:schemeClr val="tx1"/>
                </a:solidFill>
              </a:defRPr>
            </a:lvl1pPr>
          </a:lstStyle>
          <a:p>
            <a:r>
              <a:rPr lang="en-US"/>
              <a:t>Click to edit Master title style</a:t>
            </a:r>
            <a:endParaRPr lang="en-IE"/>
          </a:p>
        </p:txBody>
      </p:sp>
    </p:spTree>
    <p:extLst>
      <p:ext uri="{BB962C8B-B14F-4D97-AF65-F5344CB8AC3E}">
        <p14:creationId xmlns:p14="http://schemas.microsoft.com/office/powerpoint/2010/main" val="2144394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Divider Slid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9403" y="2130429"/>
            <a:ext cx="5376597" cy="4466924"/>
          </a:xfrm>
        </p:spPr>
        <p:txBody>
          <a:bodyPr tIns="0" bIns="0" anchor="t" anchorCtr="0">
            <a:normAutofit/>
          </a:bodyPr>
          <a:lstStyle>
            <a:lvl1pPr>
              <a:defRPr sz="4267" b="0">
                <a:solidFill>
                  <a:schemeClr val="tx1"/>
                </a:solidFill>
              </a:defRPr>
            </a:lvl1pPr>
          </a:lstStyle>
          <a:p>
            <a:r>
              <a:rPr lang="en-US"/>
              <a:t>Click to edit Master title style</a:t>
            </a:r>
            <a:endParaRPr lang="en-IE"/>
          </a:p>
        </p:txBody>
      </p:sp>
    </p:spTree>
    <p:extLst>
      <p:ext uri="{BB962C8B-B14F-4D97-AF65-F5344CB8AC3E}">
        <p14:creationId xmlns:p14="http://schemas.microsoft.com/office/powerpoint/2010/main" val="1215187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General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1790783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45C1C0"/>
                </a:solidFill>
              </a:defRPr>
            </a:lvl1pPr>
          </a:lstStyle>
          <a:p>
            <a:r>
              <a:rPr lang="en-US"/>
              <a:t>Click to edit Master title style</a:t>
            </a:r>
            <a:endParaRPr lang="en-IE"/>
          </a:p>
        </p:txBody>
      </p:sp>
      <p:sp>
        <p:nvSpPr>
          <p:cNvPr id="3" name="Content Placeholder 2"/>
          <p:cNvSpPr>
            <a:spLocks noGrp="1"/>
          </p:cNvSpPr>
          <p:nvPr>
            <p:ph sz="half" idx="1"/>
          </p:nvPr>
        </p:nvSpPr>
        <p:spPr>
          <a:xfrm>
            <a:off x="609600" y="1508788"/>
            <a:ext cx="5384800" cy="3840427"/>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97600" y="1508788"/>
            <a:ext cx="5384800" cy="3840427"/>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2714410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45C1C0"/>
                </a:solidFill>
              </a:defRPr>
            </a:lvl1pPr>
          </a:lstStyle>
          <a:p>
            <a:r>
              <a:rPr lang="en-US"/>
              <a:t>Click to edit Master title style</a:t>
            </a:r>
            <a:endParaRPr lang="en-IE"/>
          </a:p>
        </p:txBody>
      </p:sp>
      <p:sp>
        <p:nvSpPr>
          <p:cNvPr id="3" name="Text Placeholder 2"/>
          <p:cNvSpPr>
            <a:spLocks noGrp="1"/>
          </p:cNvSpPr>
          <p:nvPr>
            <p:ph type="body" idx="1"/>
          </p:nvPr>
        </p:nvSpPr>
        <p:spPr>
          <a:xfrm>
            <a:off x="609600" y="1535113"/>
            <a:ext cx="5386917" cy="639763"/>
          </a:xfrm>
        </p:spPr>
        <p:txBody>
          <a:bodyPr anchor="t" anchorCtr="0">
            <a:normAutofit/>
          </a:bodyPr>
          <a:lstStyle>
            <a:lvl1pPr marL="0" indent="0">
              <a:buNone/>
              <a:defRPr sz="2667" b="1">
                <a:solidFill>
                  <a:schemeClr val="accent5"/>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270349"/>
          </a:xfrm>
        </p:spPr>
        <p:txBody>
          <a:bodyPr/>
          <a:lstStyle>
            <a:lvl1pPr>
              <a:defRPr sz="2667"/>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93374" y="1535113"/>
            <a:ext cx="5389033" cy="639763"/>
          </a:xfrm>
        </p:spPr>
        <p:txBody>
          <a:bodyPr anchor="t" anchorCtr="0">
            <a:normAutofit/>
          </a:bodyPr>
          <a:lstStyle>
            <a:lvl1pPr marL="0" indent="0">
              <a:buNone/>
              <a:defRPr sz="2667" b="1">
                <a:solidFill>
                  <a:srgbClr val="639FA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4" y="2174875"/>
            <a:ext cx="5389033" cy="3270349"/>
          </a:xfrm>
        </p:spPr>
        <p:txBody>
          <a:bodyPr/>
          <a:lstStyle>
            <a:lvl1pPr>
              <a:defRPr sz="2667"/>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2636622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solidFill>
              </a:defRPr>
            </a:lvl1pPr>
          </a:lstStyle>
          <a:p>
            <a:r>
              <a:rPr lang="en-US"/>
              <a:t>Click to edit Master title style</a:t>
            </a:r>
            <a:endParaRPr lang="en-IE"/>
          </a:p>
        </p:txBody>
      </p:sp>
      <p:sp>
        <p:nvSpPr>
          <p:cNvPr id="4" name="Picture Placeholder 3"/>
          <p:cNvSpPr>
            <a:spLocks noGrp="1"/>
          </p:cNvSpPr>
          <p:nvPr>
            <p:ph type="pic" sz="quarter" idx="10"/>
          </p:nvPr>
        </p:nvSpPr>
        <p:spPr>
          <a:xfrm>
            <a:off x="624418" y="1701801"/>
            <a:ext cx="10943167" cy="3551767"/>
          </a:xfrm>
        </p:spPr>
        <p:txBody>
          <a:bodyPr/>
          <a:lstStyle/>
          <a:p>
            <a:r>
              <a:rPr lang="en-US"/>
              <a:t>Click icon to add picture</a:t>
            </a:r>
          </a:p>
        </p:txBody>
      </p:sp>
    </p:spTree>
    <p:extLst>
      <p:ext uri="{BB962C8B-B14F-4D97-AF65-F5344CB8AC3E}">
        <p14:creationId xmlns:p14="http://schemas.microsoft.com/office/powerpoint/2010/main" val="2876553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Slide With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4188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392" y="274639"/>
            <a:ext cx="10959008" cy="1143000"/>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609600" y="1600202"/>
            <a:ext cx="10972800" cy="37490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350610043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1219170" rtl="0" eaLnBrk="1" latinLnBrk="0" hangingPunct="1">
        <a:spcBef>
          <a:spcPct val="0"/>
        </a:spcBef>
        <a:buNone/>
        <a:defRPr sz="4267" b="1" i="0" kern="1200">
          <a:solidFill>
            <a:schemeClr val="accent1"/>
          </a:solidFill>
          <a:latin typeface="Roboto Slab Bold"/>
          <a:ea typeface="+mj-ea"/>
          <a:cs typeface="Roboto Slab Bold"/>
        </a:defRPr>
      </a:lvl1pPr>
    </p:titleStyle>
    <p:bodyStyle>
      <a:lvl1pPr marL="457189" indent="-457189" algn="l" defTabSz="1219170" rtl="0" eaLnBrk="1" latinLnBrk="0" hangingPunct="1">
        <a:spcBef>
          <a:spcPts val="1333"/>
        </a:spcBef>
        <a:buClr>
          <a:schemeClr val="accent2"/>
        </a:buClr>
        <a:buSzPct val="100000"/>
        <a:buFont typeface="Arial"/>
        <a:buChar char="•"/>
        <a:defRPr lang="en-US" sz="3200" kern="1200" dirty="0">
          <a:solidFill>
            <a:schemeClr val="bg1"/>
          </a:solidFill>
          <a:latin typeface="Roboto Slab Light"/>
          <a:ea typeface="+mj-ea"/>
          <a:cs typeface="+mj-cs"/>
        </a:defRPr>
      </a:lvl1pPr>
      <a:lvl2pPr marL="990575" indent="-380990" algn="l" defTabSz="1219170" rtl="0" eaLnBrk="1" latinLnBrk="0" hangingPunct="1">
        <a:spcBef>
          <a:spcPts val="1333"/>
        </a:spcBef>
        <a:buClr>
          <a:schemeClr val="accent2"/>
        </a:buClr>
        <a:buSzPct val="100000"/>
        <a:buFont typeface="Arial"/>
        <a:buChar char="•"/>
        <a:defRPr sz="3200" kern="1200">
          <a:solidFill>
            <a:schemeClr val="bg1"/>
          </a:solidFill>
          <a:latin typeface="Roboto Slab Light"/>
          <a:ea typeface="+mn-ea"/>
          <a:cs typeface="+mn-cs"/>
        </a:defRPr>
      </a:lvl2pPr>
      <a:lvl3pPr marL="1523962" indent="-304792" algn="l" defTabSz="1219170" rtl="0" eaLnBrk="1" latinLnBrk="0" hangingPunct="1">
        <a:spcBef>
          <a:spcPts val="1333"/>
        </a:spcBef>
        <a:buClr>
          <a:schemeClr val="accent2"/>
        </a:buClr>
        <a:buSzPct val="100000"/>
        <a:buFont typeface="Arial"/>
        <a:buChar char="•"/>
        <a:defRPr sz="2667" kern="1200">
          <a:solidFill>
            <a:schemeClr val="bg1"/>
          </a:solidFill>
          <a:latin typeface="Roboto Slab Light"/>
          <a:ea typeface="+mn-ea"/>
          <a:cs typeface="+mn-cs"/>
        </a:defRPr>
      </a:lvl3pPr>
      <a:lvl4pPr marL="2133547" indent="-304792" algn="l" defTabSz="1219170" rtl="0" eaLnBrk="1" latinLnBrk="0" hangingPunct="1">
        <a:spcBef>
          <a:spcPts val="1333"/>
        </a:spcBef>
        <a:buClr>
          <a:schemeClr val="accent2"/>
        </a:buClr>
        <a:buSzPct val="100000"/>
        <a:buFont typeface="Arial"/>
        <a:buChar char="•"/>
        <a:defRPr sz="2133" kern="1200">
          <a:solidFill>
            <a:schemeClr val="bg1"/>
          </a:solidFill>
          <a:latin typeface="Roboto Slab Light"/>
          <a:ea typeface="+mn-ea"/>
          <a:cs typeface="+mn-cs"/>
        </a:defRPr>
      </a:lvl4pPr>
      <a:lvl5pPr marL="2743131" indent="-304792" algn="l" defTabSz="1219170" rtl="0" eaLnBrk="1" latinLnBrk="0" hangingPunct="1">
        <a:spcBef>
          <a:spcPts val="1333"/>
        </a:spcBef>
        <a:buClr>
          <a:schemeClr val="accent2"/>
        </a:buClr>
        <a:buSzPct val="100000"/>
        <a:buFont typeface="Arial"/>
        <a:buChar char="•"/>
        <a:defRPr sz="1600" kern="1200">
          <a:solidFill>
            <a:schemeClr val="bg1"/>
          </a:solidFill>
          <a:latin typeface="Roboto Slab Ligh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64D07-1A90-4EC8-BA41-1BD166DFD4AD}"/>
              </a:ext>
            </a:extLst>
          </p:cNvPr>
          <p:cNvSpPr>
            <a:spLocks noGrp="1"/>
          </p:cNvSpPr>
          <p:nvPr>
            <p:ph type="ctrTitle"/>
          </p:nvPr>
        </p:nvSpPr>
        <p:spPr/>
        <p:txBody>
          <a:bodyPr>
            <a:normAutofit fontScale="90000"/>
          </a:bodyPr>
          <a:lstStyle/>
          <a:p>
            <a:r>
              <a:rPr lang="en-IE" dirty="0"/>
              <a:t>Researcher</a:t>
            </a:r>
            <a:br>
              <a:rPr lang="en-IE" dirty="0"/>
            </a:br>
            <a:r>
              <a:rPr lang="en-IE" dirty="0"/>
              <a:t>Online System for Applications</a:t>
            </a:r>
            <a:br>
              <a:rPr lang="en-IE" dirty="0"/>
            </a:br>
            <a:r>
              <a:rPr lang="en-IE" dirty="0"/>
              <a:t>(ROSA)</a:t>
            </a:r>
          </a:p>
        </p:txBody>
      </p:sp>
      <p:sp>
        <p:nvSpPr>
          <p:cNvPr id="4" name="Subtitle 3">
            <a:extLst>
              <a:ext uri="{FF2B5EF4-FFF2-40B4-BE49-F238E27FC236}">
                <a16:creationId xmlns:a16="http://schemas.microsoft.com/office/drawing/2014/main" id="{F5970069-B389-4EBE-AC9F-8F187717C9B8}"/>
              </a:ext>
            </a:extLst>
          </p:cNvPr>
          <p:cNvSpPr>
            <a:spLocks noGrp="1"/>
          </p:cNvSpPr>
          <p:nvPr>
            <p:ph type="subTitle" idx="1"/>
          </p:nvPr>
        </p:nvSpPr>
        <p:spPr>
          <a:xfrm>
            <a:off x="719403" y="5357769"/>
            <a:ext cx="5376597" cy="1292268"/>
          </a:xfrm>
        </p:spPr>
        <p:txBody>
          <a:bodyPr>
            <a:normAutofit fontScale="92500"/>
          </a:bodyPr>
          <a:lstStyle/>
          <a:p>
            <a:r>
              <a:rPr lang="en-IE" dirty="0"/>
              <a:t>Presentation to </a:t>
            </a:r>
          </a:p>
          <a:p>
            <a:r>
              <a:rPr lang="en-IE" dirty="0"/>
              <a:t>Secure Data Access Professionals </a:t>
            </a:r>
          </a:p>
        </p:txBody>
      </p:sp>
    </p:spTree>
    <p:extLst>
      <p:ext uri="{BB962C8B-B14F-4D97-AF65-F5344CB8AC3E}">
        <p14:creationId xmlns:p14="http://schemas.microsoft.com/office/powerpoint/2010/main" val="2983776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907BC-DB4C-4358-A464-DE280CB398DE}"/>
              </a:ext>
            </a:extLst>
          </p:cNvPr>
          <p:cNvSpPr>
            <a:spLocks noGrp="1"/>
          </p:cNvSpPr>
          <p:nvPr>
            <p:ph type="title"/>
          </p:nvPr>
        </p:nvSpPr>
        <p:spPr/>
        <p:txBody>
          <a:bodyPr/>
          <a:lstStyle/>
          <a:p>
            <a:r>
              <a:rPr lang="en-IE" dirty="0"/>
              <a:t>Research Organisation Registration</a:t>
            </a:r>
          </a:p>
        </p:txBody>
      </p:sp>
      <p:pic>
        <p:nvPicPr>
          <p:cNvPr id="15" name="Content Placeholder 14" descr="Graphical user interface, text&#10;&#10;Description automatically generated">
            <a:extLst>
              <a:ext uri="{FF2B5EF4-FFF2-40B4-BE49-F238E27FC236}">
                <a16:creationId xmlns:a16="http://schemas.microsoft.com/office/drawing/2014/main" id="{19CF0CF7-8D49-4640-BA86-BEAC3116DA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81683" y="1600200"/>
            <a:ext cx="5028633" cy="3749675"/>
          </a:xfrm>
        </p:spPr>
      </p:pic>
      <p:sp>
        <p:nvSpPr>
          <p:cNvPr id="4" name="TextBox 3">
            <a:extLst>
              <a:ext uri="{FF2B5EF4-FFF2-40B4-BE49-F238E27FC236}">
                <a16:creationId xmlns:a16="http://schemas.microsoft.com/office/drawing/2014/main" id="{A6571DE2-C920-4036-9F29-6E16D3F2F93E}"/>
              </a:ext>
            </a:extLst>
          </p:cNvPr>
          <p:cNvSpPr txBox="1"/>
          <p:nvPr/>
        </p:nvSpPr>
        <p:spPr>
          <a:xfrm>
            <a:off x="6421544" y="5337637"/>
            <a:ext cx="2188772" cy="261610"/>
          </a:xfrm>
          <a:prstGeom prst="rect">
            <a:avLst/>
          </a:prstGeom>
          <a:noFill/>
        </p:spPr>
        <p:txBody>
          <a:bodyPr wrap="square" rtlCol="0">
            <a:spAutoFit/>
          </a:bodyPr>
          <a:lstStyle/>
          <a:p>
            <a:pPr algn="r"/>
            <a:r>
              <a:rPr lang="en-IE" sz="1100" dirty="0">
                <a:solidFill>
                  <a:schemeClr val="bg1"/>
                </a:solidFill>
              </a:rPr>
              <a:t>Approver View</a:t>
            </a:r>
          </a:p>
        </p:txBody>
      </p:sp>
    </p:spTree>
    <p:extLst>
      <p:ext uri="{BB962C8B-B14F-4D97-AF65-F5344CB8AC3E}">
        <p14:creationId xmlns:p14="http://schemas.microsoft.com/office/powerpoint/2010/main" val="2843503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D11954-6DA6-4C9F-AF15-65364A3A0902}"/>
              </a:ext>
            </a:extLst>
          </p:cNvPr>
          <p:cNvSpPr>
            <a:spLocks noGrp="1"/>
          </p:cNvSpPr>
          <p:nvPr>
            <p:ph idx="1"/>
          </p:nvPr>
        </p:nvSpPr>
        <p:spPr/>
        <p:txBody>
          <a:bodyPr>
            <a:normAutofit fontScale="70000" lnSpcReduction="20000"/>
          </a:bodyPr>
          <a:lstStyle/>
          <a:p>
            <a:pPr marL="0" indent="0" algn="just">
              <a:buNone/>
            </a:pPr>
            <a:r>
              <a:rPr lang="en-IE" dirty="0"/>
              <a:t>Once the Research Organisation has been approved, ROSA creates Active Directory (AD) profiles for the RMF Contacts and sends them instructions to log in and use the system. They can now log in and create new researchers within ROSA.</a:t>
            </a:r>
          </a:p>
          <a:p>
            <a:pPr marL="0" indent="0" algn="just">
              <a:buNone/>
            </a:pPr>
            <a:r>
              <a:rPr lang="en-IE" dirty="0"/>
              <a:t>ROSA will create an AD profile for the researcher and send them instructions to log in and complete their Researcher Registration application within ROSA. As part of this registration, </a:t>
            </a:r>
            <a:r>
              <a:rPr lang="en-US" dirty="0"/>
              <a:t>they must provide a detailed account of their previous research experience and previous use of the provided statistical applications and </a:t>
            </a:r>
            <a:r>
              <a:rPr lang="en-IE" dirty="0"/>
              <a:t>they must watch a number of mandatory RMF training videos and successfully answer multiple-choice questions that follow. Once submitted, their application follows an approval workflow that ends in their approval, or otherwise, by the Director General. Once approved, they can now create RMF project applications.</a:t>
            </a:r>
          </a:p>
        </p:txBody>
      </p:sp>
      <p:sp>
        <p:nvSpPr>
          <p:cNvPr id="6" name="Title 1">
            <a:extLst>
              <a:ext uri="{FF2B5EF4-FFF2-40B4-BE49-F238E27FC236}">
                <a16:creationId xmlns:a16="http://schemas.microsoft.com/office/drawing/2014/main" id="{DC60D2EC-68B1-4C70-A70C-992582BA2D9B}"/>
              </a:ext>
            </a:extLst>
          </p:cNvPr>
          <p:cNvSpPr>
            <a:spLocks noGrp="1"/>
          </p:cNvSpPr>
          <p:nvPr>
            <p:ph type="title"/>
          </p:nvPr>
        </p:nvSpPr>
        <p:spPr>
          <a:xfrm>
            <a:off x="623392" y="274639"/>
            <a:ext cx="10959008" cy="1143000"/>
          </a:xfrm>
        </p:spPr>
        <p:txBody>
          <a:bodyPr>
            <a:normAutofit/>
          </a:bodyPr>
          <a:lstStyle/>
          <a:p>
            <a:pPr marL="0" indent="0" algn="just">
              <a:buNone/>
            </a:pPr>
            <a:r>
              <a:rPr lang="en-IE" dirty="0"/>
              <a:t>Researcher Registration</a:t>
            </a:r>
          </a:p>
        </p:txBody>
      </p:sp>
    </p:spTree>
    <p:extLst>
      <p:ext uri="{BB962C8B-B14F-4D97-AF65-F5344CB8AC3E}">
        <p14:creationId xmlns:p14="http://schemas.microsoft.com/office/powerpoint/2010/main" val="3690064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C60D2EC-68B1-4C70-A70C-992582BA2D9B}"/>
              </a:ext>
            </a:extLst>
          </p:cNvPr>
          <p:cNvSpPr>
            <a:spLocks noGrp="1"/>
          </p:cNvSpPr>
          <p:nvPr>
            <p:ph type="title"/>
          </p:nvPr>
        </p:nvSpPr>
        <p:spPr>
          <a:xfrm>
            <a:off x="623392" y="274639"/>
            <a:ext cx="10959008" cy="1143000"/>
          </a:xfrm>
        </p:spPr>
        <p:txBody>
          <a:bodyPr>
            <a:normAutofit/>
          </a:bodyPr>
          <a:lstStyle/>
          <a:p>
            <a:pPr marL="0" indent="0" algn="just">
              <a:buNone/>
            </a:pPr>
            <a:r>
              <a:rPr lang="en-IE" dirty="0"/>
              <a:t>Researcher Registration</a:t>
            </a:r>
          </a:p>
        </p:txBody>
      </p:sp>
      <p:pic>
        <p:nvPicPr>
          <p:cNvPr id="9" name="Content Placeholder 8" descr="Graphical user interface, application, website&#10;&#10;Description automatically generated">
            <a:extLst>
              <a:ext uri="{FF2B5EF4-FFF2-40B4-BE49-F238E27FC236}">
                <a16:creationId xmlns:a16="http://schemas.microsoft.com/office/drawing/2014/main" id="{8DC3C6D6-5E02-4AE9-BEC9-5662035724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34762" y="1600200"/>
            <a:ext cx="6922476" cy="3749675"/>
          </a:xfrm>
        </p:spPr>
      </p:pic>
      <p:sp>
        <p:nvSpPr>
          <p:cNvPr id="4" name="TextBox 3">
            <a:extLst>
              <a:ext uri="{FF2B5EF4-FFF2-40B4-BE49-F238E27FC236}">
                <a16:creationId xmlns:a16="http://schemas.microsoft.com/office/drawing/2014/main" id="{FC4422EE-A0E4-4C60-8656-F67F4279E2C5}"/>
              </a:ext>
            </a:extLst>
          </p:cNvPr>
          <p:cNvSpPr txBox="1"/>
          <p:nvPr/>
        </p:nvSpPr>
        <p:spPr>
          <a:xfrm>
            <a:off x="7368466" y="5349875"/>
            <a:ext cx="2188772" cy="261610"/>
          </a:xfrm>
          <a:prstGeom prst="rect">
            <a:avLst/>
          </a:prstGeom>
          <a:noFill/>
        </p:spPr>
        <p:txBody>
          <a:bodyPr wrap="square" rtlCol="0">
            <a:spAutoFit/>
          </a:bodyPr>
          <a:lstStyle/>
          <a:p>
            <a:pPr algn="r"/>
            <a:r>
              <a:rPr lang="en-IE" sz="1100" dirty="0">
                <a:solidFill>
                  <a:schemeClr val="bg1"/>
                </a:solidFill>
              </a:rPr>
              <a:t>Researcher View</a:t>
            </a:r>
          </a:p>
        </p:txBody>
      </p:sp>
    </p:spTree>
    <p:extLst>
      <p:ext uri="{BB962C8B-B14F-4D97-AF65-F5344CB8AC3E}">
        <p14:creationId xmlns:p14="http://schemas.microsoft.com/office/powerpoint/2010/main" val="563529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aphical user interface, application&#10;&#10;Description automatically generated">
            <a:extLst>
              <a:ext uri="{FF2B5EF4-FFF2-40B4-BE49-F238E27FC236}">
                <a16:creationId xmlns:a16="http://schemas.microsoft.com/office/drawing/2014/main" id="{EBA3F30D-92B9-4E29-95FF-D2B9F93930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34762" y="1600200"/>
            <a:ext cx="6922476" cy="3749675"/>
          </a:xfrm>
        </p:spPr>
      </p:pic>
      <p:sp>
        <p:nvSpPr>
          <p:cNvPr id="6" name="Title 1">
            <a:extLst>
              <a:ext uri="{FF2B5EF4-FFF2-40B4-BE49-F238E27FC236}">
                <a16:creationId xmlns:a16="http://schemas.microsoft.com/office/drawing/2014/main" id="{DC60D2EC-68B1-4C70-A70C-992582BA2D9B}"/>
              </a:ext>
            </a:extLst>
          </p:cNvPr>
          <p:cNvSpPr>
            <a:spLocks noGrp="1"/>
          </p:cNvSpPr>
          <p:nvPr>
            <p:ph type="title"/>
          </p:nvPr>
        </p:nvSpPr>
        <p:spPr>
          <a:xfrm>
            <a:off x="623392" y="274639"/>
            <a:ext cx="10959008" cy="1143000"/>
          </a:xfrm>
        </p:spPr>
        <p:txBody>
          <a:bodyPr>
            <a:normAutofit/>
          </a:bodyPr>
          <a:lstStyle/>
          <a:p>
            <a:pPr marL="0" indent="0" algn="just">
              <a:buNone/>
            </a:pPr>
            <a:r>
              <a:rPr lang="en-IE" dirty="0"/>
              <a:t>Researcher Registration</a:t>
            </a:r>
          </a:p>
        </p:txBody>
      </p:sp>
      <p:sp>
        <p:nvSpPr>
          <p:cNvPr id="5" name="TextBox 4">
            <a:extLst>
              <a:ext uri="{FF2B5EF4-FFF2-40B4-BE49-F238E27FC236}">
                <a16:creationId xmlns:a16="http://schemas.microsoft.com/office/drawing/2014/main" id="{B3D005D8-5336-4FC4-BE41-40890C332844}"/>
              </a:ext>
            </a:extLst>
          </p:cNvPr>
          <p:cNvSpPr txBox="1"/>
          <p:nvPr/>
        </p:nvSpPr>
        <p:spPr>
          <a:xfrm>
            <a:off x="7368466" y="5349875"/>
            <a:ext cx="2188772" cy="261610"/>
          </a:xfrm>
          <a:prstGeom prst="rect">
            <a:avLst/>
          </a:prstGeom>
          <a:noFill/>
        </p:spPr>
        <p:txBody>
          <a:bodyPr wrap="square" rtlCol="0">
            <a:spAutoFit/>
          </a:bodyPr>
          <a:lstStyle/>
          <a:p>
            <a:pPr algn="r"/>
            <a:r>
              <a:rPr lang="en-IE" sz="1100" dirty="0">
                <a:solidFill>
                  <a:schemeClr val="bg1"/>
                </a:solidFill>
              </a:rPr>
              <a:t>Researcher View</a:t>
            </a:r>
          </a:p>
        </p:txBody>
      </p:sp>
    </p:spTree>
    <p:extLst>
      <p:ext uri="{BB962C8B-B14F-4D97-AF65-F5344CB8AC3E}">
        <p14:creationId xmlns:p14="http://schemas.microsoft.com/office/powerpoint/2010/main" val="2552265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D11954-6DA6-4C9F-AF15-65364A3A0902}"/>
              </a:ext>
            </a:extLst>
          </p:cNvPr>
          <p:cNvSpPr>
            <a:spLocks noGrp="1"/>
          </p:cNvSpPr>
          <p:nvPr>
            <p:ph idx="1"/>
          </p:nvPr>
        </p:nvSpPr>
        <p:spPr/>
        <p:txBody>
          <a:bodyPr>
            <a:normAutofit fontScale="92500" lnSpcReduction="10000"/>
          </a:bodyPr>
          <a:lstStyle/>
          <a:p>
            <a:pPr marL="0" indent="0" algn="just">
              <a:buNone/>
            </a:pPr>
            <a:r>
              <a:rPr lang="en-IE" dirty="0"/>
              <a:t>A registered Researcher can create a project application within ROSA by completing an online form, selecting other registered researchers to be included in the project, and selecting the required RMF datasets from a catalogue. Once submitted, the application follows an approval workflow within ROSA that will route it to the Data Custodians responsible for the selected datasets, and onward ultimately to the Director General to sign-off.</a:t>
            </a:r>
          </a:p>
        </p:txBody>
      </p:sp>
      <p:sp>
        <p:nvSpPr>
          <p:cNvPr id="6" name="Title 1">
            <a:extLst>
              <a:ext uri="{FF2B5EF4-FFF2-40B4-BE49-F238E27FC236}">
                <a16:creationId xmlns:a16="http://schemas.microsoft.com/office/drawing/2014/main" id="{DC60D2EC-68B1-4C70-A70C-992582BA2D9B}"/>
              </a:ext>
            </a:extLst>
          </p:cNvPr>
          <p:cNvSpPr>
            <a:spLocks noGrp="1"/>
          </p:cNvSpPr>
          <p:nvPr>
            <p:ph type="title"/>
          </p:nvPr>
        </p:nvSpPr>
        <p:spPr>
          <a:xfrm>
            <a:off x="623392" y="274639"/>
            <a:ext cx="10959008" cy="1143000"/>
          </a:xfrm>
        </p:spPr>
        <p:txBody>
          <a:bodyPr>
            <a:normAutofit/>
          </a:bodyPr>
          <a:lstStyle/>
          <a:p>
            <a:pPr marL="0" indent="0" algn="just">
              <a:buNone/>
            </a:pPr>
            <a:r>
              <a:rPr lang="en-IE" dirty="0"/>
              <a:t>RMF Project Application</a:t>
            </a:r>
          </a:p>
        </p:txBody>
      </p:sp>
    </p:spTree>
    <p:extLst>
      <p:ext uri="{BB962C8B-B14F-4D97-AF65-F5344CB8AC3E}">
        <p14:creationId xmlns:p14="http://schemas.microsoft.com/office/powerpoint/2010/main" val="427472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aphical user interface, text&#10;&#10;Description automatically generated">
            <a:extLst>
              <a:ext uri="{FF2B5EF4-FFF2-40B4-BE49-F238E27FC236}">
                <a16:creationId xmlns:a16="http://schemas.microsoft.com/office/drawing/2014/main" id="{4E309020-5FDF-491E-BB2A-4FA824A0FEC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34762" y="1600200"/>
            <a:ext cx="6922476" cy="3749675"/>
          </a:xfrm>
        </p:spPr>
      </p:pic>
      <p:sp>
        <p:nvSpPr>
          <p:cNvPr id="6" name="Title 1">
            <a:extLst>
              <a:ext uri="{FF2B5EF4-FFF2-40B4-BE49-F238E27FC236}">
                <a16:creationId xmlns:a16="http://schemas.microsoft.com/office/drawing/2014/main" id="{DC60D2EC-68B1-4C70-A70C-992582BA2D9B}"/>
              </a:ext>
            </a:extLst>
          </p:cNvPr>
          <p:cNvSpPr>
            <a:spLocks noGrp="1"/>
          </p:cNvSpPr>
          <p:nvPr>
            <p:ph type="title"/>
          </p:nvPr>
        </p:nvSpPr>
        <p:spPr>
          <a:xfrm>
            <a:off x="623392" y="274639"/>
            <a:ext cx="10959008" cy="1143000"/>
          </a:xfrm>
        </p:spPr>
        <p:txBody>
          <a:bodyPr>
            <a:normAutofit/>
          </a:bodyPr>
          <a:lstStyle/>
          <a:p>
            <a:pPr marL="0" indent="0" algn="just">
              <a:buNone/>
            </a:pPr>
            <a:r>
              <a:rPr lang="en-IE" dirty="0"/>
              <a:t>RMF Project Application</a:t>
            </a:r>
          </a:p>
        </p:txBody>
      </p:sp>
      <p:sp>
        <p:nvSpPr>
          <p:cNvPr id="2" name="TextBox 1">
            <a:extLst>
              <a:ext uri="{FF2B5EF4-FFF2-40B4-BE49-F238E27FC236}">
                <a16:creationId xmlns:a16="http://schemas.microsoft.com/office/drawing/2014/main" id="{1122B81E-33D3-46B4-8BAD-4A07B42F315C}"/>
              </a:ext>
            </a:extLst>
          </p:cNvPr>
          <p:cNvSpPr txBox="1"/>
          <p:nvPr/>
        </p:nvSpPr>
        <p:spPr>
          <a:xfrm>
            <a:off x="7368466" y="5349875"/>
            <a:ext cx="2188772" cy="261610"/>
          </a:xfrm>
          <a:prstGeom prst="rect">
            <a:avLst/>
          </a:prstGeom>
          <a:noFill/>
        </p:spPr>
        <p:txBody>
          <a:bodyPr wrap="square" rtlCol="0">
            <a:spAutoFit/>
          </a:bodyPr>
          <a:lstStyle/>
          <a:p>
            <a:pPr algn="r"/>
            <a:r>
              <a:rPr lang="en-IE" sz="1100" dirty="0">
                <a:solidFill>
                  <a:schemeClr val="bg1"/>
                </a:solidFill>
              </a:rPr>
              <a:t>Researcher View</a:t>
            </a:r>
          </a:p>
        </p:txBody>
      </p:sp>
    </p:spTree>
    <p:extLst>
      <p:ext uri="{BB962C8B-B14F-4D97-AF65-F5344CB8AC3E}">
        <p14:creationId xmlns:p14="http://schemas.microsoft.com/office/powerpoint/2010/main" val="2392643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C60D2EC-68B1-4C70-A70C-992582BA2D9B}"/>
              </a:ext>
            </a:extLst>
          </p:cNvPr>
          <p:cNvSpPr>
            <a:spLocks noGrp="1"/>
          </p:cNvSpPr>
          <p:nvPr>
            <p:ph type="title"/>
          </p:nvPr>
        </p:nvSpPr>
        <p:spPr>
          <a:xfrm>
            <a:off x="623392" y="274639"/>
            <a:ext cx="10959008" cy="1143000"/>
          </a:xfrm>
        </p:spPr>
        <p:txBody>
          <a:bodyPr>
            <a:normAutofit/>
          </a:bodyPr>
          <a:lstStyle/>
          <a:p>
            <a:pPr marL="0" indent="0" algn="just">
              <a:buNone/>
            </a:pPr>
            <a:r>
              <a:rPr lang="en-IE" dirty="0"/>
              <a:t>RMF Project Application</a:t>
            </a:r>
          </a:p>
        </p:txBody>
      </p:sp>
      <p:pic>
        <p:nvPicPr>
          <p:cNvPr id="5" name="Content Placeholder 4">
            <a:extLst>
              <a:ext uri="{FF2B5EF4-FFF2-40B4-BE49-F238E27FC236}">
                <a16:creationId xmlns:a16="http://schemas.microsoft.com/office/drawing/2014/main" id="{5A260A9A-869B-4898-B373-DE28F3CF4A4F}"/>
              </a:ext>
            </a:extLst>
          </p:cNvPr>
          <p:cNvPicPr>
            <a:picLocks noGrp="1" noChangeAspect="1"/>
          </p:cNvPicPr>
          <p:nvPr>
            <p:ph idx="1"/>
          </p:nvPr>
        </p:nvPicPr>
        <p:blipFill>
          <a:blip r:embed="rId2"/>
          <a:stretch>
            <a:fillRect/>
          </a:stretch>
        </p:blipFill>
        <p:spPr>
          <a:xfrm>
            <a:off x="2817396" y="1651997"/>
            <a:ext cx="6557207" cy="3554006"/>
          </a:xfrm>
          <a:prstGeom prst="rect">
            <a:avLst/>
          </a:prstGeom>
        </p:spPr>
      </p:pic>
      <p:sp>
        <p:nvSpPr>
          <p:cNvPr id="4" name="TextBox 3">
            <a:extLst>
              <a:ext uri="{FF2B5EF4-FFF2-40B4-BE49-F238E27FC236}">
                <a16:creationId xmlns:a16="http://schemas.microsoft.com/office/drawing/2014/main" id="{3F82F951-001D-4CDA-A2F6-E528CBFD4443}"/>
              </a:ext>
            </a:extLst>
          </p:cNvPr>
          <p:cNvSpPr txBox="1"/>
          <p:nvPr/>
        </p:nvSpPr>
        <p:spPr>
          <a:xfrm>
            <a:off x="7368466" y="5349875"/>
            <a:ext cx="2188772" cy="261610"/>
          </a:xfrm>
          <a:prstGeom prst="rect">
            <a:avLst/>
          </a:prstGeom>
          <a:noFill/>
        </p:spPr>
        <p:txBody>
          <a:bodyPr wrap="square" rtlCol="0">
            <a:spAutoFit/>
          </a:bodyPr>
          <a:lstStyle/>
          <a:p>
            <a:pPr algn="r"/>
            <a:r>
              <a:rPr lang="en-IE" sz="1100" dirty="0">
                <a:solidFill>
                  <a:schemeClr val="bg1"/>
                </a:solidFill>
              </a:rPr>
              <a:t>Researcher View</a:t>
            </a:r>
          </a:p>
        </p:txBody>
      </p:sp>
    </p:spTree>
    <p:extLst>
      <p:ext uri="{BB962C8B-B14F-4D97-AF65-F5344CB8AC3E}">
        <p14:creationId xmlns:p14="http://schemas.microsoft.com/office/powerpoint/2010/main" val="1322811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C60D2EC-68B1-4C70-A70C-992582BA2D9B}"/>
              </a:ext>
            </a:extLst>
          </p:cNvPr>
          <p:cNvSpPr>
            <a:spLocks noGrp="1"/>
          </p:cNvSpPr>
          <p:nvPr>
            <p:ph type="title"/>
          </p:nvPr>
        </p:nvSpPr>
        <p:spPr>
          <a:xfrm>
            <a:off x="623392" y="274639"/>
            <a:ext cx="10959008" cy="1143000"/>
          </a:xfrm>
        </p:spPr>
        <p:txBody>
          <a:bodyPr>
            <a:normAutofit/>
          </a:bodyPr>
          <a:lstStyle/>
          <a:p>
            <a:pPr marL="0" indent="0" algn="just">
              <a:buNone/>
            </a:pPr>
            <a:r>
              <a:rPr lang="en-IE" dirty="0"/>
              <a:t>RMF Project Application</a:t>
            </a:r>
          </a:p>
        </p:txBody>
      </p:sp>
      <p:pic>
        <p:nvPicPr>
          <p:cNvPr id="7" name="Content Placeholder 6" descr="Graphical user interface, website&#10;&#10;Description automatically generated">
            <a:extLst>
              <a:ext uri="{FF2B5EF4-FFF2-40B4-BE49-F238E27FC236}">
                <a16:creationId xmlns:a16="http://schemas.microsoft.com/office/drawing/2014/main" id="{758F0675-231F-4F3A-96E5-384CBA7AD6B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34762" y="1600200"/>
            <a:ext cx="6922476" cy="3749675"/>
          </a:xfrm>
        </p:spPr>
      </p:pic>
      <p:sp>
        <p:nvSpPr>
          <p:cNvPr id="4" name="TextBox 3">
            <a:extLst>
              <a:ext uri="{FF2B5EF4-FFF2-40B4-BE49-F238E27FC236}">
                <a16:creationId xmlns:a16="http://schemas.microsoft.com/office/drawing/2014/main" id="{11D3C747-F379-443B-9C1E-C677457AEDBC}"/>
              </a:ext>
            </a:extLst>
          </p:cNvPr>
          <p:cNvSpPr txBox="1"/>
          <p:nvPr/>
        </p:nvSpPr>
        <p:spPr>
          <a:xfrm>
            <a:off x="7368466" y="5349875"/>
            <a:ext cx="2188772" cy="261610"/>
          </a:xfrm>
          <a:prstGeom prst="rect">
            <a:avLst/>
          </a:prstGeom>
          <a:noFill/>
        </p:spPr>
        <p:txBody>
          <a:bodyPr wrap="square" rtlCol="0">
            <a:spAutoFit/>
          </a:bodyPr>
          <a:lstStyle/>
          <a:p>
            <a:pPr algn="r"/>
            <a:r>
              <a:rPr lang="en-IE" sz="1100" dirty="0">
                <a:solidFill>
                  <a:schemeClr val="bg1"/>
                </a:solidFill>
              </a:rPr>
              <a:t>Researcher View</a:t>
            </a:r>
          </a:p>
        </p:txBody>
      </p:sp>
    </p:spTree>
    <p:extLst>
      <p:ext uri="{BB962C8B-B14F-4D97-AF65-F5344CB8AC3E}">
        <p14:creationId xmlns:p14="http://schemas.microsoft.com/office/powerpoint/2010/main" val="2321988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C60D2EC-68B1-4C70-A70C-992582BA2D9B}"/>
              </a:ext>
            </a:extLst>
          </p:cNvPr>
          <p:cNvSpPr>
            <a:spLocks noGrp="1"/>
          </p:cNvSpPr>
          <p:nvPr>
            <p:ph type="title"/>
          </p:nvPr>
        </p:nvSpPr>
        <p:spPr>
          <a:xfrm>
            <a:off x="623392" y="274639"/>
            <a:ext cx="10959008" cy="1143000"/>
          </a:xfrm>
        </p:spPr>
        <p:txBody>
          <a:bodyPr>
            <a:normAutofit/>
          </a:bodyPr>
          <a:lstStyle/>
          <a:p>
            <a:pPr marL="0" indent="0" algn="just">
              <a:buNone/>
            </a:pPr>
            <a:r>
              <a:rPr lang="en-IE" dirty="0"/>
              <a:t>RMF Project Application</a:t>
            </a:r>
          </a:p>
        </p:txBody>
      </p:sp>
      <p:pic>
        <p:nvPicPr>
          <p:cNvPr id="5" name="Content Placeholder 4" descr="Graphical user interface, website&#10;&#10;Description automatically generated">
            <a:extLst>
              <a:ext uri="{FF2B5EF4-FFF2-40B4-BE49-F238E27FC236}">
                <a16:creationId xmlns:a16="http://schemas.microsoft.com/office/drawing/2014/main" id="{C2E309FB-54A2-46C8-85A5-EF2054F5065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34762" y="1600200"/>
            <a:ext cx="6922476" cy="3749675"/>
          </a:xfrm>
        </p:spPr>
      </p:pic>
      <p:sp>
        <p:nvSpPr>
          <p:cNvPr id="4" name="TextBox 3">
            <a:extLst>
              <a:ext uri="{FF2B5EF4-FFF2-40B4-BE49-F238E27FC236}">
                <a16:creationId xmlns:a16="http://schemas.microsoft.com/office/drawing/2014/main" id="{254321D1-5314-4FE6-BF82-0AA65E64077E}"/>
              </a:ext>
            </a:extLst>
          </p:cNvPr>
          <p:cNvSpPr txBox="1"/>
          <p:nvPr/>
        </p:nvSpPr>
        <p:spPr>
          <a:xfrm>
            <a:off x="7368466" y="5349875"/>
            <a:ext cx="2188772" cy="261610"/>
          </a:xfrm>
          <a:prstGeom prst="rect">
            <a:avLst/>
          </a:prstGeom>
          <a:noFill/>
        </p:spPr>
        <p:txBody>
          <a:bodyPr wrap="square" rtlCol="0">
            <a:spAutoFit/>
          </a:bodyPr>
          <a:lstStyle/>
          <a:p>
            <a:pPr algn="r"/>
            <a:r>
              <a:rPr lang="en-IE" sz="1100" dirty="0">
                <a:solidFill>
                  <a:schemeClr val="bg1"/>
                </a:solidFill>
              </a:rPr>
              <a:t>Approver View</a:t>
            </a:r>
          </a:p>
        </p:txBody>
      </p:sp>
    </p:spTree>
    <p:extLst>
      <p:ext uri="{BB962C8B-B14F-4D97-AF65-F5344CB8AC3E}">
        <p14:creationId xmlns:p14="http://schemas.microsoft.com/office/powerpoint/2010/main" val="4044848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D11954-6DA6-4C9F-AF15-65364A3A0902}"/>
              </a:ext>
            </a:extLst>
          </p:cNvPr>
          <p:cNvSpPr>
            <a:spLocks noGrp="1"/>
          </p:cNvSpPr>
          <p:nvPr>
            <p:ph idx="1"/>
          </p:nvPr>
        </p:nvSpPr>
        <p:spPr/>
        <p:txBody>
          <a:bodyPr>
            <a:normAutofit fontScale="85000" lnSpcReduction="10000"/>
          </a:bodyPr>
          <a:lstStyle/>
          <a:p>
            <a:pPr marL="0" indent="0" algn="just">
              <a:buNone/>
            </a:pPr>
            <a:r>
              <a:rPr lang="en-IE" dirty="0"/>
              <a:t>Once an RMF project application has been approved and the Researchers have accepted the Standard Agreement and Declaration of Secrecy, required so that they can be appointed as Officers of Statistics, ROSA will create a unique project folder for their project and pull down the approved datasets from the Data Hub into their project folder.</a:t>
            </a:r>
          </a:p>
          <a:p>
            <a:pPr marL="0" indent="0" algn="just">
              <a:buNone/>
            </a:pPr>
            <a:r>
              <a:rPr lang="en-IE" dirty="0"/>
              <a:t>Researchers can only access one project folder at any one time, by setting that project to “live” within ROSA. This ensures that files cannot be transferred from one project folder to another.</a:t>
            </a:r>
          </a:p>
        </p:txBody>
      </p:sp>
      <p:sp>
        <p:nvSpPr>
          <p:cNvPr id="6" name="Title 1">
            <a:extLst>
              <a:ext uri="{FF2B5EF4-FFF2-40B4-BE49-F238E27FC236}">
                <a16:creationId xmlns:a16="http://schemas.microsoft.com/office/drawing/2014/main" id="{DC60D2EC-68B1-4C70-A70C-992582BA2D9B}"/>
              </a:ext>
            </a:extLst>
          </p:cNvPr>
          <p:cNvSpPr>
            <a:spLocks noGrp="1"/>
          </p:cNvSpPr>
          <p:nvPr>
            <p:ph type="title"/>
          </p:nvPr>
        </p:nvSpPr>
        <p:spPr>
          <a:xfrm>
            <a:off x="623392" y="274639"/>
            <a:ext cx="10959008" cy="1143000"/>
          </a:xfrm>
        </p:spPr>
        <p:txBody>
          <a:bodyPr>
            <a:normAutofit fontScale="90000"/>
          </a:bodyPr>
          <a:lstStyle/>
          <a:p>
            <a:pPr marL="0" indent="0" algn="just">
              <a:buNone/>
            </a:pPr>
            <a:r>
              <a:rPr lang="en-IE" dirty="0"/>
              <a:t>Delivery of RMFs and RMF Project Folder Access Control</a:t>
            </a:r>
          </a:p>
        </p:txBody>
      </p:sp>
    </p:spTree>
    <p:extLst>
      <p:ext uri="{BB962C8B-B14F-4D97-AF65-F5344CB8AC3E}">
        <p14:creationId xmlns:p14="http://schemas.microsoft.com/office/powerpoint/2010/main" val="3367819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0CC0B-5588-48FA-9D1B-557D1D0F700F}"/>
              </a:ext>
            </a:extLst>
          </p:cNvPr>
          <p:cNvSpPr>
            <a:spLocks noGrp="1"/>
          </p:cNvSpPr>
          <p:nvPr>
            <p:ph type="title"/>
          </p:nvPr>
        </p:nvSpPr>
        <p:spPr/>
        <p:txBody>
          <a:bodyPr/>
          <a:lstStyle/>
          <a:p>
            <a:r>
              <a:rPr lang="en-IE" dirty="0"/>
              <a:t>Introduction</a:t>
            </a:r>
          </a:p>
        </p:txBody>
      </p:sp>
      <p:sp>
        <p:nvSpPr>
          <p:cNvPr id="3" name="Content Placeholder 2">
            <a:extLst>
              <a:ext uri="{FF2B5EF4-FFF2-40B4-BE49-F238E27FC236}">
                <a16:creationId xmlns:a16="http://schemas.microsoft.com/office/drawing/2014/main" id="{88D11954-6DA6-4C9F-AF15-65364A3A0902}"/>
              </a:ext>
            </a:extLst>
          </p:cNvPr>
          <p:cNvSpPr>
            <a:spLocks noGrp="1"/>
          </p:cNvSpPr>
          <p:nvPr>
            <p:ph idx="1"/>
          </p:nvPr>
        </p:nvSpPr>
        <p:spPr/>
        <p:txBody>
          <a:bodyPr>
            <a:normAutofit fontScale="85000" lnSpcReduction="10000"/>
          </a:bodyPr>
          <a:lstStyle/>
          <a:p>
            <a:pPr marL="0" indent="0" algn="just">
              <a:buNone/>
            </a:pPr>
            <a:r>
              <a:rPr lang="en-IE" dirty="0"/>
              <a:t>The Researcher Coordination Unit (RCU) is responsible for the stewardship of RMF data and the application of the “five safes”:</a:t>
            </a:r>
          </a:p>
          <a:p>
            <a:pPr algn="just"/>
            <a:r>
              <a:rPr lang="en-IE" dirty="0"/>
              <a:t>Safe Researchers,</a:t>
            </a:r>
          </a:p>
          <a:p>
            <a:pPr algn="just"/>
            <a:r>
              <a:rPr lang="en-IE" dirty="0"/>
              <a:t>Safe Settings,</a:t>
            </a:r>
          </a:p>
          <a:p>
            <a:pPr algn="just"/>
            <a:r>
              <a:rPr lang="en-IE" dirty="0"/>
              <a:t>Safe Projects,</a:t>
            </a:r>
          </a:p>
          <a:p>
            <a:pPr algn="just"/>
            <a:r>
              <a:rPr lang="en-IE" dirty="0"/>
              <a:t>Safe Data, and</a:t>
            </a:r>
          </a:p>
          <a:p>
            <a:pPr algn="just"/>
            <a:r>
              <a:rPr lang="en-IE" dirty="0"/>
              <a:t>Safe Outputs.</a:t>
            </a:r>
          </a:p>
        </p:txBody>
      </p:sp>
    </p:spTree>
    <p:extLst>
      <p:ext uri="{BB962C8B-B14F-4D97-AF65-F5344CB8AC3E}">
        <p14:creationId xmlns:p14="http://schemas.microsoft.com/office/powerpoint/2010/main" val="17855430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C60D2EC-68B1-4C70-A70C-992582BA2D9B}"/>
              </a:ext>
            </a:extLst>
          </p:cNvPr>
          <p:cNvSpPr>
            <a:spLocks noGrp="1"/>
          </p:cNvSpPr>
          <p:nvPr>
            <p:ph type="title"/>
          </p:nvPr>
        </p:nvSpPr>
        <p:spPr>
          <a:xfrm>
            <a:off x="623392" y="274639"/>
            <a:ext cx="10959008" cy="1143000"/>
          </a:xfrm>
        </p:spPr>
        <p:txBody>
          <a:bodyPr>
            <a:normAutofit fontScale="90000"/>
          </a:bodyPr>
          <a:lstStyle/>
          <a:p>
            <a:pPr marL="0" indent="0" algn="just">
              <a:buNone/>
            </a:pPr>
            <a:r>
              <a:rPr lang="en-IE" dirty="0"/>
              <a:t>Delivery of RMFs and RMF Project Folder Access Control</a:t>
            </a:r>
          </a:p>
        </p:txBody>
      </p:sp>
      <p:pic>
        <p:nvPicPr>
          <p:cNvPr id="4" name="Content Placeholder 3">
            <a:extLst>
              <a:ext uri="{FF2B5EF4-FFF2-40B4-BE49-F238E27FC236}">
                <a16:creationId xmlns:a16="http://schemas.microsoft.com/office/drawing/2014/main" id="{CF447C1F-7900-47A3-A5D3-D8EBFFCFF759}"/>
              </a:ext>
            </a:extLst>
          </p:cNvPr>
          <p:cNvPicPr>
            <a:picLocks noGrp="1" noChangeAspect="1"/>
          </p:cNvPicPr>
          <p:nvPr>
            <p:ph idx="1"/>
          </p:nvPr>
        </p:nvPicPr>
        <p:blipFill>
          <a:blip r:embed="rId2"/>
          <a:stretch>
            <a:fillRect/>
          </a:stretch>
        </p:blipFill>
        <p:spPr>
          <a:xfrm>
            <a:off x="2634762" y="1600200"/>
            <a:ext cx="6922476" cy="3749675"/>
          </a:xfrm>
          <a:prstGeom prst="rect">
            <a:avLst/>
          </a:prstGeom>
        </p:spPr>
      </p:pic>
      <p:sp>
        <p:nvSpPr>
          <p:cNvPr id="5" name="TextBox 4">
            <a:extLst>
              <a:ext uri="{FF2B5EF4-FFF2-40B4-BE49-F238E27FC236}">
                <a16:creationId xmlns:a16="http://schemas.microsoft.com/office/drawing/2014/main" id="{8CC77A31-D787-4BD0-A2C4-C214DD96CCA0}"/>
              </a:ext>
            </a:extLst>
          </p:cNvPr>
          <p:cNvSpPr txBox="1"/>
          <p:nvPr/>
        </p:nvSpPr>
        <p:spPr>
          <a:xfrm>
            <a:off x="7368466" y="5349875"/>
            <a:ext cx="2188772" cy="261610"/>
          </a:xfrm>
          <a:prstGeom prst="rect">
            <a:avLst/>
          </a:prstGeom>
          <a:noFill/>
        </p:spPr>
        <p:txBody>
          <a:bodyPr wrap="square" rtlCol="0">
            <a:spAutoFit/>
          </a:bodyPr>
          <a:lstStyle/>
          <a:p>
            <a:pPr algn="r"/>
            <a:r>
              <a:rPr lang="en-IE" sz="1100" dirty="0">
                <a:solidFill>
                  <a:schemeClr val="bg1"/>
                </a:solidFill>
              </a:rPr>
              <a:t>Researcher View</a:t>
            </a:r>
          </a:p>
        </p:txBody>
      </p:sp>
    </p:spTree>
    <p:extLst>
      <p:ext uri="{BB962C8B-B14F-4D97-AF65-F5344CB8AC3E}">
        <p14:creationId xmlns:p14="http://schemas.microsoft.com/office/powerpoint/2010/main" val="3205463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D11954-6DA6-4C9F-AF15-65364A3A0902}"/>
              </a:ext>
            </a:extLst>
          </p:cNvPr>
          <p:cNvSpPr>
            <a:spLocks noGrp="1"/>
          </p:cNvSpPr>
          <p:nvPr>
            <p:ph idx="1"/>
          </p:nvPr>
        </p:nvSpPr>
        <p:spPr/>
        <p:txBody>
          <a:bodyPr>
            <a:noAutofit/>
          </a:bodyPr>
          <a:lstStyle/>
          <a:p>
            <a:pPr marL="0" indent="0" algn="just">
              <a:buNone/>
            </a:pPr>
            <a:r>
              <a:rPr lang="en-IE" sz="2300" dirty="0"/>
              <a:t>When a Researcher wants to retrieve outputs from their work on the dataset files, they can create an Output Request within ROSA, providing a description of their output and providing details as to what Statistical Disclosure Control measures were applied. They will then drag and drop those files into the Output Request form and submit it for approval.</a:t>
            </a:r>
          </a:p>
          <a:p>
            <a:pPr marL="0" indent="0" algn="just">
              <a:buNone/>
            </a:pPr>
            <a:r>
              <a:rPr lang="en-IE" sz="2300" dirty="0"/>
              <a:t>ROSA routes the request along an approval workflow to the Data Custodian(s) associated with the datasets used in the project for their consideration. If approved, the files are immediately emailed from ROSA to the researcher.</a:t>
            </a:r>
          </a:p>
          <a:p>
            <a:pPr marL="0" indent="0" algn="just">
              <a:buNone/>
            </a:pPr>
            <a:r>
              <a:rPr lang="en-IE" sz="2300" dirty="0"/>
              <a:t>ROSA retains a copy of each approved output file within the project record. </a:t>
            </a:r>
          </a:p>
        </p:txBody>
      </p:sp>
      <p:sp>
        <p:nvSpPr>
          <p:cNvPr id="6" name="Title 1">
            <a:extLst>
              <a:ext uri="{FF2B5EF4-FFF2-40B4-BE49-F238E27FC236}">
                <a16:creationId xmlns:a16="http://schemas.microsoft.com/office/drawing/2014/main" id="{DC60D2EC-68B1-4C70-A70C-992582BA2D9B}"/>
              </a:ext>
            </a:extLst>
          </p:cNvPr>
          <p:cNvSpPr>
            <a:spLocks noGrp="1"/>
          </p:cNvSpPr>
          <p:nvPr>
            <p:ph type="title"/>
          </p:nvPr>
        </p:nvSpPr>
        <p:spPr>
          <a:xfrm>
            <a:off x="623392" y="274639"/>
            <a:ext cx="10959008" cy="1143000"/>
          </a:xfrm>
        </p:spPr>
        <p:txBody>
          <a:bodyPr>
            <a:normAutofit/>
          </a:bodyPr>
          <a:lstStyle/>
          <a:p>
            <a:pPr marL="0" indent="0" algn="just">
              <a:buNone/>
            </a:pPr>
            <a:r>
              <a:rPr lang="en-IE" dirty="0"/>
              <a:t>Output Requests and Approval</a:t>
            </a:r>
          </a:p>
        </p:txBody>
      </p:sp>
    </p:spTree>
    <p:extLst>
      <p:ext uri="{BB962C8B-B14F-4D97-AF65-F5344CB8AC3E}">
        <p14:creationId xmlns:p14="http://schemas.microsoft.com/office/powerpoint/2010/main" val="1620771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C60D2EC-68B1-4C70-A70C-992582BA2D9B}"/>
              </a:ext>
            </a:extLst>
          </p:cNvPr>
          <p:cNvSpPr>
            <a:spLocks noGrp="1"/>
          </p:cNvSpPr>
          <p:nvPr>
            <p:ph type="title"/>
          </p:nvPr>
        </p:nvSpPr>
        <p:spPr>
          <a:xfrm>
            <a:off x="623392" y="274639"/>
            <a:ext cx="10959008" cy="1143000"/>
          </a:xfrm>
        </p:spPr>
        <p:txBody>
          <a:bodyPr>
            <a:normAutofit/>
          </a:bodyPr>
          <a:lstStyle/>
          <a:p>
            <a:pPr marL="0" indent="0" algn="just">
              <a:buNone/>
            </a:pPr>
            <a:r>
              <a:rPr lang="en-IE" dirty="0"/>
              <a:t>Output Requests and Approval</a:t>
            </a:r>
          </a:p>
        </p:txBody>
      </p:sp>
      <p:pic>
        <p:nvPicPr>
          <p:cNvPr id="4" name="Content Placeholder 3">
            <a:extLst>
              <a:ext uri="{FF2B5EF4-FFF2-40B4-BE49-F238E27FC236}">
                <a16:creationId xmlns:a16="http://schemas.microsoft.com/office/drawing/2014/main" id="{96DDE3AD-9486-4EFB-9C65-748C057918D9}"/>
              </a:ext>
            </a:extLst>
          </p:cNvPr>
          <p:cNvPicPr>
            <a:picLocks noGrp="1" noChangeAspect="1"/>
          </p:cNvPicPr>
          <p:nvPr>
            <p:ph idx="1"/>
          </p:nvPr>
        </p:nvPicPr>
        <p:blipFill>
          <a:blip r:embed="rId2"/>
          <a:stretch>
            <a:fillRect/>
          </a:stretch>
        </p:blipFill>
        <p:spPr>
          <a:xfrm>
            <a:off x="2634762" y="1600200"/>
            <a:ext cx="6922476" cy="3749675"/>
          </a:xfrm>
          <a:prstGeom prst="rect">
            <a:avLst/>
          </a:prstGeom>
        </p:spPr>
      </p:pic>
      <p:sp>
        <p:nvSpPr>
          <p:cNvPr id="5" name="TextBox 4">
            <a:extLst>
              <a:ext uri="{FF2B5EF4-FFF2-40B4-BE49-F238E27FC236}">
                <a16:creationId xmlns:a16="http://schemas.microsoft.com/office/drawing/2014/main" id="{3C07EFFF-FDC4-4E6F-B2A2-3A0B443FA54B}"/>
              </a:ext>
            </a:extLst>
          </p:cNvPr>
          <p:cNvSpPr txBox="1"/>
          <p:nvPr/>
        </p:nvSpPr>
        <p:spPr>
          <a:xfrm>
            <a:off x="7368466" y="5349875"/>
            <a:ext cx="2188772" cy="261610"/>
          </a:xfrm>
          <a:prstGeom prst="rect">
            <a:avLst/>
          </a:prstGeom>
          <a:noFill/>
        </p:spPr>
        <p:txBody>
          <a:bodyPr wrap="square" rtlCol="0">
            <a:spAutoFit/>
          </a:bodyPr>
          <a:lstStyle/>
          <a:p>
            <a:pPr algn="r"/>
            <a:r>
              <a:rPr lang="en-IE" sz="1100" dirty="0">
                <a:solidFill>
                  <a:schemeClr val="bg1"/>
                </a:solidFill>
              </a:rPr>
              <a:t>Researcher View</a:t>
            </a:r>
          </a:p>
        </p:txBody>
      </p:sp>
    </p:spTree>
    <p:extLst>
      <p:ext uri="{BB962C8B-B14F-4D97-AF65-F5344CB8AC3E}">
        <p14:creationId xmlns:p14="http://schemas.microsoft.com/office/powerpoint/2010/main" val="1853381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D11954-6DA6-4C9F-AF15-65364A3A0902}"/>
              </a:ext>
            </a:extLst>
          </p:cNvPr>
          <p:cNvSpPr>
            <a:spLocks noGrp="1"/>
          </p:cNvSpPr>
          <p:nvPr>
            <p:ph idx="1"/>
          </p:nvPr>
        </p:nvSpPr>
        <p:spPr/>
        <p:txBody>
          <a:bodyPr>
            <a:noAutofit/>
          </a:bodyPr>
          <a:lstStyle/>
          <a:p>
            <a:pPr marL="0" indent="0" algn="just">
              <a:buNone/>
            </a:pPr>
            <a:r>
              <a:rPr lang="en-IE" sz="2300" dirty="0"/>
              <a:t>On the date of project expiry, ROSA automatically removes researcher permissions to the project folder. They cannot make the project “live”.</a:t>
            </a:r>
          </a:p>
          <a:p>
            <a:pPr marL="0" indent="0" algn="just">
              <a:buNone/>
            </a:pPr>
            <a:r>
              <a:rPr lang="en-IE" sz="2300" dirty="0"/>
              <a:t>Two months prior to expiry, ROSA sends an automated email to the Lead Researcher of the project to notify them of the impending expiry. At this point, should they choose to renew the project, they can now press a “Renew” button beside their project record in ROSA and provide a reason for the renewal.</a:t>
            </a:r>
          </a:p>
          <a:p>
            <a:pPr marL="0" indent="0" algn="just">
              <a:buNone/>
            </a:pPr>
            <a:r>
              <a:rPr lang="en-IE" sz="2300" dirty="0"/>
              <a:t>ROSA will route this project renewal application through the project approval workflow. If approved, the researchers will continue to have access to their previous datasets and working files.</a:t>
            </a:r>
          </a:p>
        </p:txBody>
      </p:sp>
      <p:sp>
        <p:nvSpPr>
          <p:cNvPr id="6" name="Title 1">
            <a:extLst>
              <a:ext uri="{FF2B5EF4-FFF2-40B4-BE49-F238E27FC236}">
                <a16:creationId xmlns:a16="http://schemas.microsoft.com/office/drawing/2014/main" id="{DC60D2EC-68B1-4C70-A70C-992582BA2D9B}"/>
              </a:ext>
            </a:extLst>
          </p:cNvPr>
          <p:cNvSpPr>
            <a:spLocks noGrp="1"/>
          </p:cNvSpPr>
          <p:nvPr>
            <p:ph type="title"/>
          </p:nvPr>
        </p:nvSpPr>
        <p:spPr>
          <a:xfrm>
            <a:off x="623392" y="274639"/>
            <a:ext cx="10959008" cy="1143000"/>
          </a:xfrm>
        </p:spPr>
        <p:txBody>
          <a:bodyPr>
            <a:normAutofit/>
          </a:bodyPr>
          <a:lstStyle/>
          <a:p>
            <a:pPr marL="0" indent="0" algn="just">
              <a:buNone/>
            </a:pPr>
            <a:r>
              <a:rPr lang="en-IE" dirty="0"/>
              <a:t>Project Expiry or Renewal</a:t>
            </a:r>
          </a:p>
        </p:txBody>
      </p:sp>
    </p:spTree>
    <p:extLst>
      <p:ext uri="{BB962C8B-B14F-4D97-AF65-F5344CB8AC3E}">
        <p14:creationId xmlns:p14="http://schemas.microsoft.com/office/powerpoint/2010/main" val="39480629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C60D2EC-68B1-4C70-A70C-992582BA2D9B}"/>
              </a:ext>
            </a:extLst>
          </p:cNvPr>
          <p:cNvSpPr>
            <a:spLocks noGrp="1"/>
          </p:cNvSpPr>
          <p:nvPr>
            <p:ph type="title"/>
          </p:nvPr>
        </p:nvSpPr>
        <p:spPr>
          <a:xfrm>
            <a:off x="623392" y="274639"/>
            <a:ext cx="10959008" cy="1143000"/>
          </a:xfrm>
        </p:spPr>
        <p:txBody>
          <a:bodyPr>
            <a:normAutofit/>
          </a:bodyPr>
          <a:lstStyle/>
          <a:p>
            <a:pPr marL="0" indent="0" algn="just">
              <a:buNone/>
            </a:pPr>
            <a:r>
              <a:rPr lang="en-IE" dirty="0"/>
              <a:t>Project Expiry or Renewal</a:t>
            </a:r>
          </a:p>
        </p:txBody>
      </p:sp>
      <p:pic>
        <p:nvPicPr>
          <p:cNvPr id="4" name="Content Placeholder 3">
            <a:extLst>
              <a:ext uri="{FF2B5EF4-FFF2-40B4-BE49-F238E27FC236}">
                <a16:creationId xmlns:a16="http://schemas.microsoft.com/office/drawing/2014/main" id="{97518D2A-1A11-4117-A747-488167754F74}"/>
              </a:ext>
            </a:extLst>
          </p:cNvPr>
          <p:cNvPicPr>
            <a:picLocks noGrp="1" noChangeAspect="1"/>
          </p:cNvPicPr>
          <p:nvPr>
            <p:ph idx="1"/>
          </p:nvPr>
        </p:nvPicPr>
        <p:blipFill>
          <a:blip r:embed="rId2"/>
          <a:stretch>
            <a:fillRect/>
          </a:stretch>
        </p:blipFill>
        <p:spPr>
          <a:xfrm>
            <a:off x="2634762" y="1600200"/>
            <a:ext cx="6922476" cy="3749675"/>
          </a:xfrm>
          <a:prstGeom prst="rect">
            <a:avLst/>
          </a:prstGeom>
        </p:spPr>
      </p:pic>
      <p:sp>
        <p:nvSpPr>
          <p:cNvPr id="5" name="TextBox 4">
            <a:extLst>
              <a:ext uri="{FF2B5EF4-FFF2-40B4-BE49-F238E27FC236}">
                <a16:creationId xmlns:a16="http://schemas.microsoft.com/office/drawing/2014/main" id="{22B3A825-8106-485B-819E-B148750A422C}"/>
              </a:ext>
            </a:extLst>
          </p:cNvPr>
          <p:cNvSpPr txBox="1"/>
          <p:nvPr/>
        </p:nvSpPr>
        <p:spPr>
          <a:xfrm>
            <a:off x="7368466" y="5349875"/>
            <a:ext cx="2188772" cy="261610"/>
          </a:xfrm>
          <a:prstGeom prst="rect">
            <a:avLst/>
          </a:prstGeom>
          <a:noFill/>
        </p:spPr>
        <p:txBody>
          <a:bodyPr wrap="square" rtlCol="0">
            <a:spAutoFit/>
          </a:bodyPr>
          <a:lstStyle/>
          <a:p>
            <a:pPr algn="r"/>
            <a:r>
              <a:rPr lang="en-IE" sz="1100" dirty="0">
                <a:solidFill>
                  <a:schemeClr val="bg1"/>
                </a:solidFill>
              </a:rPr>
              <a:t>Researcher View</a:t>
            </a:r>
          </a:p>
        </p:txBody>
      </p:sp>
    </p:spTree>
    <p:extLst>
      <p:ext uri="{BB962C8B-B14F-4D97-AF65-F5344CB8AC3E}">
        <p14:creationId xmlns:p14="http://schemas.microsoft.com/office/powerpoint/2010/main" val="3461034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D11954-6DA6-4C9F-AF15-65364A3A0902}"/>
              </a:ext>
            </a:extLst>
          </p:cNvPr>
          <p:cNvSpPr>
            <a:spLocks noGrp="1"/>
          </p:cNvSpPr>
          <p:nvPr>
            <p:ph idx="1"/>
          </p:nvPr>
        </p:nvSpPr>
        <p:spPr/>
        <p:txBody>
          <a:bodyPr>
            <a:noAutofit/>
          </a:bodyPr>
          <a:lstStyle/>
          <a:p>
            <a:pPr marL="0" indent="0" algn="just">
              <a:buNone/>
            </a:pPr>
            <a:r>
              <a:rPr lang="en-IE" sz="2000" b="1" dirty="0"/>
              <a:t>Efficiency</a:t>
            </a:r>
          </a:p>
          <a:p>
            <a:pPr algn="just"/>
            <a:r>
              <a:rPr lang="en-IE" sz="2000" dirty="0"/>
              <a:t>ROSA automates previously manual, and often complex, tasks and eliminates risk of error in the administration of access to RMF datasets.</a:t>
            </a:r>
          </a:p>
          <a:p>
            <a:pPr algn="just"/>
            <a:r>
              <a:rPr lang="en-IE" sz="2000" dirty="0"/>
              <a:t>The speed by which RMF applications and output requests, especially for single-RMF projects, has increased significantly. Applications that, prior to the launch of ROSA, took up to 4 to 6 weeks to approve are regularly approved within a week or two.</a:t>
            </a:r>
          </a:p>
          <a:p>
            <a:pPr marL="0" indent="0" algn="just">
              <a:buNone/>
            </a:pPr>
            <a:r>
              <a:rPr lang="en-IE" sz="2000" b="1" dirty="0"/>
              <a:t>Accuracy</a:t>
            </a:r>
          </a:p>
          <a:p>
            <a:pPr algn="just"/>
            <a:r>
              <a:rPr lang="en-IE" sz="2000" dirty="0"/>
              <a:t>ROSA ensures that the approved Researchers receive the latest version of any RMF dataset into their project folder as soon as it is released.</a:t>
            </a:r>
          </a:p>
          <a:p>
            <a:pPr algn="just"/>
            <a:endParaRPr lang="en-IE" sz="2300" dirty="0"/>
          </a:p>
        </p:txBody>
      </p:sp>
      <p:sp>
        <p:nvSpPr>
          <p:cNvPr id="6" name="Title 1">
            <a:extLst>
              <a:ext uri="{FF2B5EF4-FFF2-40B4-BE49-F238E27FC236}">
                <a16:creationId xmlns:a16="http://schemas.microsoft.com/office/drawing/2014/main" id="{DC60D2EC-68B1-4C70-A70C-992582BA2D9B}"/>
              </a:ext>
            </a:extLst>
          </p:cNvPr>
          <p:cNvSpPr>
            <a:spLocks noGrp="1"/>
          </p:cNvSpPr>
          <p:nvPr>
            <p:ph type="title"/>
          </p:nvPr>
        </p:nvSpPr>
        <p:spPr>
          <a:xfrm>
            <a:off x="623392" y="274639"/>
            <a:ext cx="10959008" cy="1143000"/>
          </a:xfrm>
        </p:spPr>
        <p:txBody>
          <a:bodyPr>
            <a:normAutofit/>
          </a:bodyPr>
          <a:lstStyle/>
          <a:p>
            <a:pPr marL="0" indent="0" algn="just">
              <a:buNone/>
            </a:pPr>
            <a:r>
              <a:rPr lang="en-IE" dirty="0"/>
              <a:t>Benefits of ROSA</a:t>
            </a:r>
          </a:p>
        </p:txBody>
      </p:sp>
    </p:spTree>
    <p:extLst>
      <p:ext uri="{BB962C8B-B14F-4D97-AF65-F5344CB8AC3E}">
        <p14:creationId xmlns:p14="http://schemas.microsoft.com/office/powerpoint/2010/main" val="33438679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D11954-6DA6-4C9F-AF15-65364A3A0902}"/>
              </a:ext>
            </a:extLst>
          </p:cNvPr>
          <p:cNvSpPr>
            <a:spLocks noGrp="1"/>
          </p:cNvSpPr>
          <p:nvPr>
            <p:ph idx="1"/>
          </p:nvPr>
        </p:nvSpPr>
        <p:spPr/>
        <p:txBody>
          <a:bodyPr>
            <a:noAutofit/>
          </a:bodyPr>
          <a:lstStyle/>
          <a:p>
            <a:pPr marL="0" indent="0" algn="just">
              <a:buNone/>
            </a:pPr>
            <a:r>
              <a:rPr lang="en-IE" sz="2400" b="1" dirty="0"/>
              <a:t>Transparency</a:t>
            </a:r>
          </a:p>
          <a:p>
            <a:pPr algn="just"/>
            <a:r>
              <a:rPr lang="en-IE" sz="2400" dirty="0"/>
              <a:t>CSO staff can easily track and monitor the progress of any application within ROSA in real time.</a:t>
            </a:r>
          </a:p>
          <a:p>
            <a:pPr algn="just"/>
            <a:r>
              <a:rPr lang="en-IE" sz="2400" dirty="0"/>
              <a:t>Project records and approved outputs are available to the researcher and to CSO approvers in accordance with the Data Retention Policy. ROSA automatically applies the Data Retention Policy rules to archive records, files, etc.</a:t>
            </a:r>
          </a:p>
          <a:p>
            <a:pPr algn="just"/>
            <a:endParaRPr lang="en-IE" sz="2300" dirty="0"/>
          </a:p>
        </p:txBody>
      </p:sp>
      <p:sp>
        <p:nvSpPr>
          <p:cNvPr id="6" name="Title 1">
            <a:extLst>
              <a:ext uri="{FF2B5EF4-FFF2-40B4-BE49-F238E27FC236}">
                <a16:creationId xmlns:a16="http://schemas.microsoft.com/office/drawing/2014/main" id="{DC60D2EC-68B1-4C70-A70C-992582BA2D9B}"/>
              </a:ext>
            </a:extLst>
          </p:cNvPr>
          <p:cNvSpPr>
            <a:spLocks noGrp="1"/>
          </p:cNvSpPr>
          <p:nvPr>
            <p:ph type="title"/>
          </p:nvPr>
        </p:nvSpPr>
        <p:spPr>
          <a:xfrm>
            <a:off x="623392" y="274639"/>
            <a:ext cx="10959008" cy="1143000"/>
          </a:xfrm>
        </p:spPr>
        <p:txBody>
          <a:bodyPr>
            <a:normAutofit/>
          </a:bodyPr>
          <a:lstStyle/>
          <a:p>
            <a:pPr marL="0" indent="0" algn="just">
              <a:buNone/>
            </a:pPr>
            <a:r>
              <a:rPr lang="en-IE" dirty="0"/>
              <a:t>Benefits of ROSA</a:t>
            </a:r>
          </a:p>
        </p:txBody>
      </p:sp>
    </p:spTree>
    <p:extLst>
      <p:ext uri="{BB962C8B-B14F-4D97-AF65-F5344CB8AC3E}">
        <p14:creationId xmlns:p14="http://schemas.microsoft.com/office/powerpoint/2010/main" val="26822829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C91B91-A492-4716-8996-4B831BE9A50A}"/>
              </a:ext>
            </a:extLst>
          </p:cNvPr>
          <p:cNvSpPr txBox="1"/>
          <p:nvPr/>
        </p:nvSpPr>
        <p:spPr>
          <a:xfrm>
            <a:off x="420301" y="4897144"/>
            <a:ext cx="3857625" cy="1569660"/>
          </a:xfrm>
          <a:prstGeom prst="rect">
            <a:avLst/>
          </a:prstGeom>
          <a:noFill/>
        </p:spPr>
        <p:txBody>
          <a:bodyPr wrap="square" rtlCol="0">
            <a:spAutoFit/>
          </a:bodyPr>
          <a:lstStyle/>
          <a:p>
            <a:r>
              <a:rPr lang="en-IE" sz="4800" b="1" dirty="0">
                <a:latin typeface="Roboto Slab Light" pitchFamily="2" charset="0"/>
                <a:ea typeface="Roboto Slab Light" pitchFamily="2" charset="0"/>
              </a:rPr>
              <a:t>Contact:</a:t>
            </a:r>
          </a:p>
          <a:p>
            <a:r>
              <a:rPr lang="en-IE" sz="4800" b="1" dirty="0">
                <a:latin typeface="Roboto Slab Light" pitchFamily="2" charset="0"/>
                <a:ea typeface="Roboto Slab Light" pitchFamily="2" charset="0"/>
              </a:rPr>
              <a:t>rcu@cso.ie</a:t>
            </a:r>
          </a:p>
        </p:txBody>
      </p:sp>
    </p:spTree>
    <p:extLst>
      <p:ext uri="{BB962C8B-B14F-4D97-AF65-F5344CB8AC3E}">
        <p14:creationId xmlns:p14="http://schemas.microsoft.com/office/powerpoint/2010/main" val="390419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0CC0B-5588-48FA-9D1B-557D1D0F700F}"/>
              </a:ext>
            </a:extLst>
          </p:cNvPr>
          <p:cNvSpPr>
            <a:spLocks noGrp="1"/>
          </p:cNvSpPr>
          <p:nvPr>
            <p:ph type="title"/>
          </p:nvPr>
        </p:nvSpPr>
        <p:spPr/>
        <p:txBody>
          <a:bodyPr/>
          <a:lstStyle/>
          <a:p>
            <a:r>
              <a:rPr lang="en-IE" dirty="0"/>
              <a:t>Introduction</a:t>
            </a:r>
          </a:p>
        </p:txBody>
      </p:sp>
      <p:sp>
        <p:nvSpPr>
          <p:cNvPr id="3" name="Content Placeholder 2">
            <a:extLst>
              <a:ext uri="{FF2B5EF4-FFF2-40B4-BE49-F238E27FC236}">
                <a16:creationId xmlns:a16="http://schemas.microsoft.com/office/drawing/2014/main" id="{88D11954-6DA6-4C9F-AF15-65364A3A0902}"/>
              </a:ext>
            </a:extLst>
          </p:cNvPr>
          <p:cNvSpPr>
            <a:spLocks noGrp="1"/>
          </p:cNvSpPr>
          <p:nvPr>
            <p:ph idx="1"/>
          </p:nvPr>
        </p:nvSpPr>
        <p:spPr/>
        <p:txBody>
          <a:bodyPr>
            <a:normAutofit/>
          </a:bodyPr>
          <a:lstStyle/>
          <a:p>
            <a:pPr marL="0" indent="0" algn="just">
              <a:buNone/>
            </a:pPr>
            <a:r>
              <a:rPr lang="en-IE" dirty="0"/>
              <a:t>RCU manages the safe access to RMFs using the controls available to us through Microsoft Azure multi-factor authentication, Citrix Virtual Desktop and our in-house developed Researcher Online System for Applications (ROSA).</a:t>
            </a:r>
          </a:p>
        </p:txBody>
      </p:sp>
    </p:spTree>
    <p:extLst>
      <p:ext uri="{BB962C8B-B14F-4D97-AF65-F5344CB8AC3E}">
        <p14:creationId xmlns:p14="http://schemas.microsoft.com/office/powerpoint/2010/main" val="1872495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D11954-6DA6-4C9F-AF15-65364A3A0902}"/>
              </a:ext>
            </a:extLst>
          </p:cNvPr>
          <p:cNvSpPr>
            <a:spLocks noGrp="1"/>
          </p:cNvSpPr>
          <p:nvPr>
            <p:ph idx="1"/>
          </p:nvPr>
        </p:nvSpPr>
        <p:spPr/>
        <p:txBody>
          <a:bodyPr>
            <a:normAutofit fontScale="92500"/>
          </a:bodyPr>
          <a:lstStyle/>
          <a:p>
            <a:pPr marL="0" indent="0" algn="just">
              <a:buNone/>
            </a:pPr>
            <a:r>
              <a:rPr lang="en-IE" dirty="0"/>
              <a:t>The Research Data Portal is a Citrix virtual desktop designed to provide secure access for approved researchers to access approved RMF datasets and work with them using a selection of statistical applications such as Stata, R/</a:t>
            </a:r>
            <a:r>
              <a:rPr lang="en-IE" dirty="0" err="1"/>
              <a:t>Rstudio</a:t>
            </a:r>
            <a:r>
              <a:rPr lang="en-IE" dirty="0"/>
              <a:t>, LibreOffice, ArcGIS and SPSS, depending on requirements.</a:t>
            </a:r>
          </a:p>
          <a:p>
            <a:pPr marL="0" indent="0" algn="just">
              <a:buNone/>
            </a:pPr>
            <a:r>
              <a:rPr lang="en-IE" dirty="0"/>
              <a:t>Access to the project folders and RMFs is controlled via the Researcher Online System for Applications (ROSA).</a:t>
            </a:r>
          </a:p>
        </p:txBody>
      </p:sp>
      <p:sp>
        <p:nvSpPr>
          <p:cNvPr id="6" name="Title 1">
            <a:extLst>
              <a:ext uri="{FF2B5EF4-FFF2-40B4-BE49-F238E27FC236}">
                <a16:creationId xmlns:a16="http://schemas.microsoft.com/office/drawing/2014/main" id="{DC60D2EC-68B1-4C70-A70C-992582BA2D9B}"/>
              </a:ext>
            </a:extLst>
          </p:cNvPr>
          <p:cNvSpPr>
            <a:spLocks noGrp="1"/>
          </p:cNvSpPr>
          <p:nvPr>
            <p:ph type="title"/>
          </p:nvPr>
        </p:nvSpPr>
        <p:spPr>
          <a:xfrm>
            <a:off x="623392" y="274639"/>
            <a:ext cx="10959008" cy="1143000"/>
          </a:xfrm>
        </p:spPr>
        <p:txBody>
          <a:bodyPr/>
          <a:lstStyle/>
          <a:p>
            <a:r>
              <a:rPr lang="en-IE" dirty="0"/>
              <a:t>Research Data Portal (RDP)</a:t>
            </a:r>
          </a:p>
        </p:txBody>
      </p:sp>
    </p:spTree>
    <p:extLst>
      <p:ext uri="{BB962C8B-B14F-4D97-AF65-F5344CB8AC3E}">
        <p14:creationId xmlns:p14="http://schemas.microsoft.com/office/powerpoint/2010/main" val="1279832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C60D2EC-68B1-4C70-A70C-992582BA2D9B}"/>
              </a:ext>
            </a:extLst>
          </p:cNvPr>
          <p:cNvSpPr>
            <a:spLocks noGrp="1"/>
          </p:cNvSpPr>
          <p:nvPr>
            <p:ph type="title"/>
          </p:nvPr>
        </p:nvSpPr>
        <p:spPr>
          <a:xfrm>
            <a:off x="623392" y="274639"/>
            <a:ext cx="10959008" cy="1143000"/>
          </a:xfrm>
        </p:spPr>
        <p:txBody>
          <a:bodyPr/>
          <a:lstStyle/>
          <a:p>
            <a:r>
              <a:rPr lang="en-IE" dirty="0"/>
              <a:t>Research Data Portal (RDP)</a:t>
            </a:r>
          </a:p>
        </p:txBody>
      </p:sp>
      <p:pic>
        <p:nvPicPr>
          <p:cNvPr id="4" name="Content Placeholder 3">
            <a:extLst>
              <a:ext uri="{FF2B5EF4-FFF2-40B4-BE49-F238E27FC236}">
                <a16:creationId xmlns:a16="http://schemas.microsoft.com/office/drawing/2014/main" id="{F44D301C-3A08-42B3-A541-FBB27BFAE42B}"/>
              </a:ext>
            </a:extLst>
          </p:cNvPr>
          <p:cNvPicPr>
            <a:picLocks noGrp="1" noChangeAspect="1"/>
          </p:cNvPicPr>
          <p:nvPr>
            <p:ph idx="1"/>
          </p:nvPr>
        </p:nvPicPr>
        <p:blipFill>
          <a:blip r:embed="rId2"/>
          <a:stretch>
            <a:fillRect/>
          </a:stretch>
        </p:blipFill>
        <p:spPr>
          <a:xfrm>
            <a:off x="2608730" y="1600200"/>
            <a:ext cx="6974540" cy="3749675"/>
          </a:xfrm>
          <a:prstGeom prst="rect">
            <a:avLst/>
          </a:prstGeom>
        </p:spPr>
      </p:pic>
      <p:sp>
        <p:nvSpPr>
          <p:cNvPr id="5" name="TextBox 4">
            <a:extLst>
              <a:ext uri="{FF2B5EF4-FFF2-40B4-BE49-F238E27FC236}">
                <a16:creationId xmlns:a16="http://schemas.microsoft.com/office/drawing/2014/main" id="{0BBD7B32-FA0F-4F61-8F6F-3D5B995AB4D0}"/>
              </a:ext>
            </a:extLst>
          </p:cNvPr>
          <p:cNvSpPr txBox="1"/>
          <p:nvPr/>
        </p:nvSpPr>
        <p:spPr>
          <a:xfrm>
            <a:off x="7368466" y="5349875"/>
            <a:ext cx="2188772" cy="261610"/>
          </a:xfrm>
          <a:prstGeom prst="rect">
            <a:avLst/>
          </a:prstGeom>
          <a:noFill/>
        </p:spPr>
        <p:txBody>
          <a:bodyPr wrap="square" rtlCol="0">
            <a:spAutoFit/>
          </a:bodyPr>
          <a:lstStyle/>
          <a:p>
            <a:pPr algn="r"/>
            <a:r>
              <a:rPr lang="en-IE" sz="1100" dirty="0">
                <a:solidFill>
                  <a:schemeClr val="bg1"/>
                </a:solidFill>
              </a:rPr>
              <a:t>Researcher View</a:t>
            </a:r>
          </a:p>
        </p:txBody>
      </p:sp>
    </p:spTree>
    <p:extLst>
      <p:ext uri="{BB962C8B-B14F-4D97-AF65-F5344CB8AC3E}">
        <p14:creationId xmlns:p14="http://schemas.microsoft.com/office/powerpoint/2010/main" val="3008316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C60D2EC-68B1-4C70-A70C-992582BA2D9B}"/>
              </a:ext>
            </a:extLst>
          </p:cNvPr>
          <p:cNvSpPr>
            <a:spLocks noGrp="1"/>
          </p:cNvSpPr>
          <p:nvPr>
            <p:ph type="title"/>
          </p:nvPr>
        </p:nvSpPr>
        <p:spPr/>
        <p:txBody>
          <a:bodyPr>
            <a:normAutofit fontScale="90000"/>
          </a:bodyPr>
          <a:lstStyle/>
          <a:p>
            <a:r>
              <a:rPr lang="en-IE" dirty="0"/>
              <a:t>Researcher Online System for Applications (ROSA)</a:t>
            </a:r>
          </a:p>
        </p:txBody>
      </p:sp>
      <p:sp>
        <p:nvSpPr>
          <p:cNvPr id="4" name="Text Placeholder 3">
            <a:extLst>
              <a:ext uri="{FF2B5EF4-FFF2-40B4-BE49-F238E27FC236}">
                <a16:creationId xmlns:a16="http://schemas.microsoft.com/office/drawing/2014/main" id="{98303764-565A-438F-BEC8-A4819647D978}"/>
              </a:ext>
            </a:extLst>
          </p:cNvPr>
          <p:cNvSpPr>
            <a:spLocks noGrp="1"/>
          </p:cNvSpPr>
          <p:nvPr>
            <p:ph type="body" idx="1"/>
          </p:nvPr>
        </p:nvSpPr>
        <p:spPr>
          <a:xfrm>
            <a:off x="609600" y="1535113"/>
            <a:ext cx="10959008" cy="999540"/>
          </a:xfrm>
        </p:spPr>
        <p:txBody>
          <a:bodyPr/>
          <a:lstStyle/>
          <a:p>
            <a:pPr marL="0" marR="0" lvl="0" indent="0" algn="just" defTabSz="1219170" rtl="0" eaLnBrk="1" fontAlgn="auto" latinLnBrk="0" hangingPunct="1">
              <a:lnSpc>
                <a:spcPct val="100000"/>
              </a:lnSpc>
              <a:spcBef>
                <a:spcPts val="1333"/>
              </a:spcBef>
              <a:spcAft>
                <a:spcPts val="0"/>
              </a:spcAft>
              <a:buClr>
                <a:srgbClr val="FAA21B"/>
              </a:buClr>
              <a:buSzPct val="100000"/>
              <a:buFont typeface="Arial"/>
              <a:buNone/>
              <a:tabLst/>
              <a:defRPr/>
            </a:pPr>
            <a:r>
              <a:rPr kumimoji="0" lang="en-IE" sz="2800" b="0" i="0" u="none" strike="noStrike" kern="1200" cap="none" spc="0" normalizeH="0" baseline="0" noProof="0" dirty="0">
                <a:ln>
                  <a:noFill/>
                </a:ln>
                <a:solidFill>
                  <a:srgbClr val="006168"/>
                </a:solidFill>
                <a:effectLst/>
                <a:uLnTx/>
                <a:uFillTx/>
                <a:latin typeface="Roboto Slab Light"/>
                <a:ea typeface="+mj-ea"/>
                <a:cs typeface="+mj-cs"/>
              </a:rPr>
              <a:t>ROSA, developed in-house by RCU and CSO IT and launched in November 2022, manages: </a:t>
            </a:r>
          </a:p>
          <a:p>
            <a:endParaRPr lang="en-IE" dirty="0"/>
          </a:p>
        </p:txBody>
      </p:sp>
      <p:sp>
        <p:nvSpPr>
          <p:cNvPr id="3" name="Content Placeholder 2">
            <a:extLst>
              <a:ext uri="{FF2B5EF4-FFF2-40B4-BE49-F238E27FC236}">
                <a16:creationId xmlns:a16="http://schemas.microsoft.com/office/drawing/2014/main" id="{88D11954-6DA6-4C9F-AF15-65364A3A0902}"/>
              </a:ext>
            </a:extLst>
          </p:cNvPr>
          <p:cNvSpPr>
            <a:spLocks noGrp="1"/>
          </p:cNvSpPr>
          <p:nvPr>
            <p:ph sz="half" idx="2"/>
          </p:nvPr>
        </p:nvSpPr>
        <p:spPr>
          <a:xfrm>
            <a:off x="609600" y="2652127"/>
            <a:ext cx="4764505" cy="2793097"/>
          </a:xfrm>
        </p:spPr>
        <p:txBody>
          <a:bodyPr numCol="1">
            <a:normAutofit fontScale="85000" lnSpcReduction="20000"/>
          </a:bodyPr>
          <a:lstStyle/>
          <a:p>
            <a:r>
              <a:rPr kumimoji="0" lang="en-IE" sz="2900" b="0" i="0" u="none" strike="noStrike" kern="1200" cap="none" spc="0" normalizeH="0" baseline="0" noProof="0" dirty="0">
                <a:ln>
                  <a:noFill/>
                </a:ln>
                <a:solidFill>
                  <a:srgbClr val="006168"/>
                </a:solidFill>
                <a:effectLst/>
                <a:uLnTx/>
                <a:uFillTx/>
                <a:latin typeface="Roboto Slab Light"/>
                <a:ea typeface="+mj-ea"/>
                <a:cs typeface="+mj-cs"/>
              </a:rPr>
              <a:t>research organisation and researcher registration and approval, </a:t>
            </a:r>
          </a:p>
          <a:p>
            <a:r>
              <a:rPr kumimoji="0" lang="en-IE" sz="2900" b="0" i="0" u="none" strike="noStrike" kern="1200" cap="none" spc="0" normalizeH="0" baseline="0" noProof="0" dirty="0">
                <a:ln>
                  <a:noFill/>
                </a:ln>
                <a:solidFill>
                  <a:srgbClr val="006168"/>
                </a:solidFill>
                <a:effectLst/>
                <a:uLnTx/>
                <a:uFillTx/>
                <a:latin typeface="Roboto Slab Light"/>
                <a:ea typeface="+mj-ea"/>
                <a:cs typeface="+mj-cs"/>
              </a:rPr>
              <a:t>RMF project applications and approval, </a:t>
            </a:r>
          </a:p>
          <a:p>
            <a:r>
              <a:rPr kumimoji="0" lang="en-IE" sz="2900" b="0" i="0" u="none" strike="noStrike" kern="1200" cap="none" spc="0" normalizeH="0" baseline="0" noProof="0" dirty="0">
                <a:ln>
                  <a:noFill/>
                </a:ln>
                <a:solidFill>
                  <a:srgbClr val="006168"/>
                </a:solidFill>
                <a:effectLst/>
                <a:uLnTx/>
                <a:uFillTx/>
                <a:latin typeface="Roboto Slab Light"/>
                <a:ea typeface="+mj-ea"/>
                <a:cs typeface="+mj-cs"/>
              </a:rPr>
              <a:t>user onboarding, </a:t>
            </a:r>
          </a:p>
        </p:txBody>
      </p:sp>
      <p:sp>
        <p:nvSpPr>
          <p:cNvPr id="7" name="Content Placeholder 6">
            <a:extLst>
              <a:ext uri="{FF2B5EF4-FFF2-40B4-BE49-F238E27FC236}">
                <a16:creationId xmlns:a16="http://schemas.microsoft.com/office/drawing/2014/main" id="{666C6248-5814-40A0-BD61-091317231DB4}"/>
              </a:ext>
            </a:extLst>
          </p:cNvPr>
          <p:cNvSpPr>
            <a:spLocks noGrp="1"/>
          </p:cNvSpPr>
          <p:nvPr>
            <p:ph sz="quarter" idx="4"/>
          </p:nvPr>
        </p:nvSpPr>
        <p:spPr>
          <a:xfrm>
            <a:off x="6193375" y="2652127"/>
            <a:ext cx="4522752" cy="2793097"/>
          </a:xfrm>
        </p:spPr>
        <p:txBody>
          <a:bodyPr>
            <a:normAutofit fontScale="85000" lnSpcReduction="20000"/>
          </a:bodyPr>
          <a:lstStyle/>
          <a:p>
            <a:r>
              <a:rPr kumimoji="0" lang="en-IE" sz="2800" b="0" i="0" u="none" strike="noStrike" kern="1200" cap="none" spc="0" normalizeH="0" baseline="0" noProof="0" dirty="0">
                <a:ln>
                  <a:noFill/>
                </a:ln>
                <a:solidFill>
                  <a:srgbClr val="006168"/>
                </a:solidFill>
                <a:effectLst/>
                <a:uLnTx/>
                <a:uFillTx/>
                <a:latin typeface="Roboto Slab Light"/>
                <a:ea typeface="+mj-ea"/>
                <a:cs typeface="+mj-cs"/>
              </a:rPr>
              <a:t>delivery of RMF datasets, </a:t>
            </a:r>
          </a:p>
          <a:p>
            <a:r>
              <a:rPr kumimoji="0" lang="en-IE" sz="2800" b="0" i="0" u="none" strike="noStrike" kern="1200" cap="none" spc="0" normalizeH="0" baseline="0" noProof="0" dirty="0">
                <a:ln>
                  <a:noFill/>
                </a:ln>
                <a:solidFill>
                  <a:srgbClr val="006168"/>
                </a:solidFill>
                <a:effectLst/>
                <a:uLnTx/>
                <a:uFillTx/>
                <a:latin typeface="Roboto Slab Light"/>
                <a:ea typeface="+mj-ea"/>
                <a:cs typeface="+mj-cs"/>
              </a:rPr>
              <a:t>project folder access control, </a:t>
            </a:r>
          </a:p>
          <a:p>
            <a:r>
              <a:rPr kumimoji="0" lang="en-IE" sz="2800" b="0" i="0" u="none" strike="noStrike" kern="1200" cap="none" spc="0" normalizeH="0" baseline="0" noProof="0" dirty="0">
                <a:ln>
                  <a:noFill/>
                </a:ln>
                <a:solidFill>
                  <a:srgbClr val="006168"/>
                </a:solidFill>
                <a:effectLst/>
                <a:uLnTx/>
                <a:uFillTx/>
                <a:latin typeface="Roboto Slab Light"/>
                <a:ea typeface="+mj-ea"/>
                <a:cs typeface="+mj-cs"/>
              </a:rPr>
              <a:t>output requests and approval, </a:t>
            </a:r>
          </a:p>
          <a:p>
            <a:r>
              <a:rPr kumimoji="0" lang="en-IE" sz="2800" b="0" i="0" u="none" strike="noStrike" kern="1200" cap="none" spc="0" normalizeH="0" baseline="0" noProof="0" dirty="0">
                <a:ln>
                  <a:noFill/>
                </a:ln>
                <a:solidFill>
                  <a:srgbClr val="006168"/>
                </a:solidFill>
                <a:effectLst/>
                <a:uLnTx/>
                <a:uFillTx/>
                <a:latin typeface="Roboto Slab Light"/>
                <a:ea typeface="+mj-ea"/>
                <a:cs typeface="+mj-cs"/>
              </a:rPr>
              <a:t>project expiry and withdrawal of access.</a:t>
            </a:r>
            <a:endParaRPr lang="en-IE" sz="2800" dirty="0"/>
          </a:p>
          <a:p>
            <a:endParaRPr lang="en-IE" dirty="0"/>
          </a:p>
        </p:txBody>
      </p:sp>
    </p:spTree>
    <p:extLst>
      <p:ext uri="{BB962C8B-B14F-4D97-AF65-F5344CB8AC3E}">
        <p14:creationId xmlns:p14="http://schemas.microsoft.com/office/powerpoint/2010/main" val="1582506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D11954-6DA6-4C9F-AF15-65364A3A0902}"/>
              </a:ext>
            </a:extLst>
          </p:cNvPr>
          <p:cNvSpPr>
            <a:spLocks noGrp="1"/>
          </p:cNvSpPr>
          <p:nvPr>
            <p:ph idx="1"/>
          </p:nvPr>
        </p:nvSpPr>
        <p:spPr/>
        <p:txBody>
          <a:bodyPr>
            <a:normAutofit fontScale="85000" lnSpcReduction="10000"/>
          </a:bodyPr>
          <a:lstStyle/>
          <a:p>
            <a:pPr marL="0" indent="0" algn="just">
              <a:buNone/>
            </a:pPr>
            <a:r>
              <a:rPr lang="en-IE" dirty="0"/>
              <a:t>The very start of the workflow within ROSA is the Research Organisation Registration. RCU, through ROSA, sends an invitation to the Senior Representative of an organisation to register with the CSO as a Research Organisation, nominating delegates to the role of RMF Contact to approve researcher and project applications on behalf of their organisation.</a:t>
            </a:r>
          </a:p>
          <a:p>
            <a:pPr marL="0" indent="0" algn="just">
              <a:buNone/>
            </a:pPr>
            <a:r>
              <a:rPr lang="en-IE" dirty="0"/>
              <a:t>The Research Organisation registration is managed through an approval workflow in ROSA requiring final approval by the Director General.</a:t>
            </a:r>
          </a:p>
        </p:txBody>
      </p:sp>
      <p:sp>
        <p:nvSpPr>
          <p:cNvPr id="6" name="Title 1">
            <a:extLst>
              <a:ext uri="{FF2B5EF4-FFF2-40B4-BE49-F238E27FC236}">
                <a16:creationId xmlns:a16="http://schemas.microsoft.com/office/drawing/2014/main" id="{DC60D2EC-68B1-4C70-A70C-992582BA2D9B}"/>
              </a:ext>
            </a:extLst>
          </p:cNvPr>
          <p:cNvSpPr>
            <a:spLocks noGrp="1"/>
          </p:cNvSpPr>
          <p:nvPr>
            <p:ph type="title"/>
          </p:nvPr>
        </p:nvSpPr>
        <p:spPr>
          <a:xfrm>
            <a:off x="623392" y="274639"/>
            <a:ext cx="10959008" cy="1143000"/>
          </a:xfrm>
        </p:spPr>
        <p:txBody>
          <a:bodyPr>
            <a:normAutofit/>
          </a:bodyPr>
          <a:lstStyle/>
          <a:p>
            <a:pPr marL="0" indent="0" algn="just">
              <a:buNone/>
            </a:pPr>
            <a:r>
              <a:rPr lang="en-IE" dirty="0"/>
              <a:t>Research Organisation Registration</a:t>
            </a:r>
          </a:p>
        </p:txBody>
      </p:sp>
    </p:spTree>
    <p:extLst>
      <p:ext uri="{BB962C8B-B14F-4D97-AF65-F5344CB8AC3E}">
        <p14:creationId xmlns:p14="http://schemas.microsoft.com/office/powerpoint/2010/main" val="3934233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907BC-DB4C-4358-A464-DE280CB398DE}"/>
              </a:ext>
            </a:extLst>
          </p:cNvPr>
          <p:cNvSpPr>
            <a:spLocks noGrp="1"/>
          </p:cNvSpPr>
          <p:nvPr>
            <p:ph type="title"/>
          </p:nvPr>
        </p:nvSpPr>
        <p:spPr/>
        <p:txBody>
          <a:bodyPr/>
          <a:lstStyle/>
          <a:p>
            <a:r>
              <a:rPr lang="en-IE" dirty="0"/>
              <a:t>Research Organisation Registration</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5DB29D8C-2D9D-4A92-8BF3-BAD52403F9E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34762" y="1600200"/>
            <a:ext cx="6922476" cy="3749675"/>
          </a:xfrm>
        </p:spPr>
      </p:pic>
      <p:sp>
        <p:nvSpPr>
          <p:cNvPr id="4" name="TextBox 3">
            <a:extLst>
              <a:ext uri="{FF2B5EF4-FFF2-40B4-BE49-F238E27FC236}">
                <a16:creationId xmlns:a16="http://schemas.microsoft.com/office/drawing/2014/main" id="{A438840A-9FA3-4C40-AD02-B316EEB28EA1}"/>
              </a:ext>
            </a:extLst>
          </p:cNvPr>
          <p:cNvSpPr txBox="1"/>
          <p:nvPr/>
        </p:nvSpPr>
        <p:spPr>
          <a:xfrm>
            <a:off x="7368466" y="5349875"/>
            <a:ext cx="2188772" cy="261610"/>
          </a:xfrm>
          <a:prstGeom prst="rect">
            <a:avLst/>
          </a:prstGeom>
          <a:noFill/>
        </p:spPr>
        <p:txBody>
          <a:bodyPr wrap="square" rtlCol="0">
            <a:spAutoFit/>
          </a:bodyPr>
          <a:lstStyle/>
          <a:p>
            <a:pPr algn="r"/>
            <a:r>
              <a:rPr lang="en-IE" sz="1100" dirty="0">
                <a:solidFill>
                  <a:schemeClr val="bg1"/>
                </a:solidFill>
              </a:rPr>
              <a:t>Senior Representative View</a:t>
            </a:r>
          </a:p>
        </p:txBody>
      </p:sp>
    </p:spTree>
    <p:extLst>
      <p:ext uri="{BB962C8B-B14F-4D97-AF65-F5344CB8AC3E}">
        <p14:creationId xmlns:p14="http://schemas.microsoft.com/office/powerpoint/2010/main" val="2888972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907BC-DB4C-4358-A464-DE280CB398DE}"/>
              </a:ext>
            </a:extLst>
          </p:cNvPr>
          <p:cNvSpPr>
            <a:spLocks noGrp="1"/>
          </p:cNvSpPr>
          <p:nvPr>
            <p:ph type="title"/>
          </p:nvPr>
        </p:nvSpPr>
        <p:spPr/>
        <p:txBody>
          <a:bodyPr/>
          <a:lstStyle/>
          <a:p>
            <a:r>
              <a:rPr lang="en-IE" dirty="0"/>
              <a:t>Research Organisation Registration</a:t>
            </a:r>
          </a:p>
        </p:txBody>
      </p:sp>
      <p:pic>
        <p:nvPicPr>
          <p:cNvPr id="9" name="Content Placeholder 8" descr="Graphical user interface, website&#10;&#10;Description automatically generated">
            <a:extLst>
              <a:ext uri="{FF2B5EF4-FFF2-40B4-BE49-F238E27FC236}">
                <a16:creationId xmlns:a16="http://schemas.microsoft.com/office/drawing/2014/main" id="{0D83D4D9-9C17-4C00-A779-D6507B2851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81683" y="1600200"/>
            <a:ext cx="5028633" cy="3749675"/>
          </a:xfrm>
        </p:spPr>
      </p:pic>
      <p:sp>
        <p:nvSpPr>
          <p:cNvPr id="4" name="TextBox 3">
            <a:extLst>
              <a:ext uri="{FF2B5EF4-FFF2-40B4-BE49-F238E27FC236}">
                <a16:creationId xmlns:a16="http://schemas.microsoft.com/office/drawing/2014/main" id="{1E10AC7B-8586-4AE9-BF31-B9752735CAF1}"/>
              </a:ext>
            </a:extLst>
          </p:cNvPr>
          <p:cNvSpPr txBox="1"/>
          <p:nvPr/>
        </p:nvSpPr>
        <p:spPr>
          <a:xfrm>
            <a:off x="6421544" y="5337637"/>
            <a:ext cx="2188772" cy="261610"/>
          </a:xfrm>
          <a:prstGeom prst="rect">
            <a:avLst/>
          </a:prstGeom>
          <a:noFill/>
        </p:spPr>
        <p:txBody>
          <a:bodyPr wrap="square" rtlCol="0">
            <a:spAutoFit/>
          </a:bodyPr>
          <a:lstStyle/>
          <a:p>
            <a:pPr algn="r"/>
            <a:r>
              <a:rPr lang="en-IE" sz="1100" dirty="0">
                <a:solidFill>
                  <a:schemeClr val="bg1"/>
                </a:solidFill>
              </a:rPr>
              <a:t>Approver View</a:t>
            </a:r>
          </a:p>
        </p:txBody>
      </p:sp>
    </p:spTree>
    <p:extLst>
      <p:ext uri="{BB962C8B-B14F-4D97-AF65-F5344CB8AC3E}">
        <p14:creationId xmlns:p14="http://schemas.microsoft.com/office/powerpoint/2010/main" val="4282801894"/>
      </p:ext>
    </p:extLst>
  </p:cSld>
  <p:clrMapOvr>
    <a:masterClrMapping/>
  </p:clrMapOvr>
</p:sld>
</file>

<file path=ppt/theme/theme1.xml><?xml version="1.0" encoding="utf-8"?>
<a:theme xmlns:a="http://schemas.openxmlformats.org/drawingml/2006/main" name="CSO Standard Text 2">
  <a:themeElements>
    <a:clrScheme name="CSO Colours">
      <a:dk1>
        <a:srgbClr val="006168"/>
      </a:dk1>
      <a:lt1>
        <a:sysClr val="window" lastClr="FFFFFF"/>
      </a:lt1>
      <a:dk2>
        <a:srgbClr val="006F74"/>
      </a:dk2>
      <a:lt2>
        <a:srgbClr val="F8F8F8"/>
      </a:lt2>
      <a:accent1>
        <a:srgbClr val="45C1C0"/>
      </a:accent1>
      <a:accent2>
        <a:srgbClr val="FAA21B"/>
      </a:accent2>
      <a:accent3>
        <a:srgbClr val="5BC1A5"/>
      </a:accent3>
      <a:accent4>
        <a:srgbClr val="35456B"/>
      </a:accent4>
      <a:accent5>
        <a:srgbClr val="639FA2"/>
      </a:accent5>
      <a:accent6>
        <a:srgbClr val="9BBDBF"/>
      </a:accent6>
      <a:hlink>
        <a:srgbClr val="45C1C0"/>
      </a:hlink>
      <a:folHlink>
        <a:srgbClr val="45C1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ROSA Presentation</Template>
  <TotalTime>1811</TotalTime>
  <Words>1126</Words>
  <Application>Microsoft Office PowerPoint</Application>
  <PresentationFormat>Widescreen</PresentationFormat>
  <Paragraphs>81</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Roboto Slab</vt:lpstr>
      <vt:lpstr>Roboto Slab Bold</vt:lpstr>
      <vt:lpstr>Roboto Slab Light</vt:lpstr>
      <vt:lpstr>CSO Standard Text 2</vt:lpstr>
      <vt:lpstr>Researcher Online System for Applications (ROSA)</vt:lpstr>
      <vt:lpstr>Introduction</vt:lpstr>
      <vt:lpstr>Introduction</vt:lpstr>
      <vt:lpstr>Research Data Portal (RDP)</vt:lpstr>
      <vt:lpstr>Research Data Portal (RDP)</vt:lpstr>
      <vt:lpstr>Researcher Online System for Applications (ROSA)</vt:lpstr>
      <vt:lpstr>Research Organisation Registration</vt:lpstr>
      <vt:lpstr>Research Organisation Registration</vt:lpstr>
      <vt:lpstr>Research Organisation Registration</vt:lpstr>
      <vt:lpstr>Research Organisation Registration</vt:lpstr>
      <vt:lpstr>Researcher Registration</vt:lpstr>
      <vt:lpstr>Researcher Registration</vt:lpstr>
      <vt:lpstr>Researcher Registration</vt:lpstr>
      <vt:lpstr>RMF Project Application</vt:lpstr>
      <vt:lpstr>RMF Project Application</vt:lpstr>
      <vt:lpstr>RMF Project Application</vt:lpstr>
      <vt:lpstr>RMF Project Application</vt:lpstr>
      <vt:lpstr>RMF Project Application</vt:lpstr>
      <vt:lpstr>Delivery of RMFs and RMF Project Folder Access Control</vt:lpstr>
      <vt:lpstr>Delivery of RMFs and RMF Project Folder Access Control</vt:lpstr>
      <vt:lpstr>Output Requests and Approval</vt:lpstr>
      <vt:lpstr>Output Requests and Approval</vt:lpstr>
      <vt:lpstr>Project Expiry or Renewal</vt:lpstr>
      <vt:lpstr>Project Expiry or Renewal</vt:lpstr>
      <vt:lpstr>Benefits of ROSA</vt:lpstr>
      <vt:lpstr>Benefits of ROSA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Researcher Online System for Applications (ROSA)</dc:title>
  <dc:creator>Brian Lenehan</dc:creator>
  <cp:lastModifiedBy>Anthony Macken</cp:lastModifiedBy>
  <cp:revision>5</cp:revision>
  <dcterms:created xsi:type="dcterms:W3CDTF">2023-04-12T08:54:17Z</dcterms:created>
  <dcterms:modified xsi:type="dcterms:W3CDTF">2023-07-18T08:06:16Z</dcterms:modified>
</cp:coreProperties>
</file>