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3"/>
  </p:notesMasterIdLst>
  <p:sldIdLst>
    <p:sldId id="256" r:id="rId5"/>
    <p:sldId id="340" r:id="rId6"/>
    <p:sldId id="342" r:id="rId7"/>
    <p:sldId id="339" r:id="rId8"/>
    <p:sldId id="341" r:id="rId9"/>
    <p:sldId id="334" r:id="rId10"/>
    <p:sldId id="327" r:id="rId11"/>
    <p:sldId id="318" r:id="rId12"/>
    <p:sldId id="333" r:id="rId13"/>
    <p:sldId id="337" r:id="rId14"/>
    <p:sldId id="324" r:id="rId15"/>
    <p:sldId id="314" r:id="rId16"/>
    <p:sldId id="313" r:id="rId17"/>
    <p:sldId id="316" r:id="rId18"/>
    <p:sldId id="335" r:id="rId19"/>
    <p:sldId id="317" r:id="rId20"/>
    <p:sldId id="338" r:id="rId21"/>
    <p:sldId id="320"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56A7AD-C74E-4D44-B0BF-EC6FCC1B61EA}" v="21" dt="2022-06-06T16:35:10.933"/>
    <p1510:client id="{4F0B6EF7-AAF2-AF38-F12F-D635C1388944}" v="3" dt="2022-06-14T15:39:29.988"/>
    <p1510:client id="{5565A815-28C6-032F-5A58-57EC7DF151EB}" v="24" dt="2022-06-14T14:37:36.406"/>
    <p1510:client id="{D0A348AC-F4BB-E0C8-BED5-27DDF513A8AD}" v="25" dt="2022-06-10T14:58:58.055"/>
    <p1510:client id="{DF290B87-E4B1-112B-2D57-4E3BFFB45797}" v="19" dt="2022-06-10T14:42:06.3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9060" autoAdjust="0"/>
  </p:normalViewPr>
  <p:slideViewPr>
    <p:cSldViewPr snapToGrid="0">
      <p:cViewPr varScale="1">
        <p:scale>
          <a:sx n="50" d="100"/>
          <a:sy n="50" d="100"/>
        </p:scale>
        <p:origin x="128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ynne Adair" userId="7459b5b0-94d1-4694-84f5-d976006c862f" providerId="ADAL" clId="{5525D8E5-5E43-47F1-B2C3-ECF8150CFEE2}"/>
    <pc:docChg chg="custSel modSld">
      <pc:chgData name="Lynne Adair" userId="7459b5b0-94d1-4694-84f5-d976006c862f" providerId="ADAL" clId="{5525D8E5-5E43-47F1-B2C3-ECF8150CFEE2}" dt="2022-06-07T16:19:55.836" v="107" actId="255"/>
      <pc:docMkLst>
        <pc:docMk/>
      </pc:docMkLst>
      <pc:sldChg chg="modSp mod">
        <pc:chgData name="Lynne Adair" userId="7459b5b0-94d1-4694-84f5-d976006c862f" providerId="ADAL" clId="{5525D8E5-5E43-47F1-B2C3-ECF8150CFEE2}" dt="2022-06-07T08:22:50.021" v="69" actId="5793"/>
        <pc:sldMkLst>
          <pc:docMk/>
          <pc:sldMk cId="3004395578" sldId="327"/>
        </pc:sldMkLst>
        <pc:spChg chg="mod">
          <ac:chgData name="Lynne Adair" userId="7459b5b0-94d1-4694-84f5-d976006c862f" providerId="ADAL" clId="{5525D8E5-5E43-47F1-B2C3-ECF8150CFEE2}" dt="2022-06-07T08:22:50.021" v="69" actId="5793"/>
          <ac:spMkLst>
            <pc:docMk/>
            <pc:sldMk cId="3004395578" sldId="327"/>
            <ac:spMk id="3" creationId="{3C344225-E99F-4E81-862A-59488FF4B840}"/>
          </ac:spMkLst>
        </pc:spChg>
        <pc:picChg chg="mod">
          <ac:chgData name="Lynne Adair" userId="7459b5b0-94d1-4694-84f5-d976006c862f" providerId="ADAL" clId="{5525D8E5-5E43-47F1-B2C3-ECF8150CFEE2}" dt="2022-06-07T08:22:31.602" v="57" actId="1076"/>
          <ac:picMkLst>
            <pc:docMk/>
            <pc:sldMk cId="3004395578" sldId="327"/>
            <ac:picMk id="6" creationId="{1D3E4F67-9B5F-29A1-D195-DC34AE873B78}"/>
          </ac:picMkLst>
        </pc:picChg>
      </pc:sldChg>
      <pc:sldChg chg="modSp mod modNotesTx">
        <pc:chgData name="Lynne Adair" userId="7459b5b0-94d1-4694-84f5-d976006c862f" providerId="ADAL" clId="{5525D8E5-5E43-47F1-B2C3-ECF8150CFEE2}" dt="2022-06-07T16:19:55.836" v="107" actId="255"/>
        <pc:sldMkLst>
          <pc:docMk/>
          <pc:sldMk cId="643291442" sldId="334"/>
        </pc:sldMkLst>
        <pc:spChg chg="mod">
          <ac:chgData name="Lynne Adair" userId="7459b5b0-94d1-4694-84f5-d976006c862f" providerId="ADAL" clId="{5525D8E5-5E43-47F1-B2C3-ECF8150CFEE2}" dt="2022-06-07T16:19:55.836" v="107" actId="255"/>
          <ac:spMkLst>
            <pc:docMk/>
            <pc:sldMk cId="643291442" sldId="334"/>
            <ac:spMk id="3" creationId="{3C344225-E99F-4E81-862A-59488FF4B840}"/>
          </ac:spMkLst>
        </pc:spChg>
      </pc:sldChg>
      <pc:sldChg chg="modSp mod">
        <pc:chgData name="Lynne Adair" userId="7459b5b0-94d1-4694-84f5-d976006c862f" providerId="ADAL" clId="{5525D8E5-5E43-47F1-B2C3-ECF8150CFEE2}" dt="2022-06-06T17:40:49.232" v="18" actId="20577"/>
        <pc:sldMkLst>
          <pc:docMk/>
          <pc:sldMk cId="994595666" sldId="341"/>
        </pc:sldMkLst>
        <pc:spChg chg="mod">
          <ac:chgData name="Lynne Adair" userId="7459b5b0-94d1-4694-84f5-d976006c862f" providerId="ADAL" clId="{5525D8E5-5E43-47F1-B2C3-ECF8150CFEE2}" dt="2022-06-06T17:40:49.232" v="18" actId="20577"/>
          <ac:spMkLst>
            <pc:docMk/>
            <pc:sldMk cId="994595666" sldId="341"/>
            <ac:spMk id="3" creationId="{3C344225-E99F-4E81-862A-59488FF4B840}"/>
          </ac:spMkLst>
        </pc:spChg>
      </pc:sldChg>
      <pc:sldChg chg="modNotesTx">
        <pc:chgData name="Lynne Adair" userId="7459b5b0-94d1-4694-84f5-d976006c862f" providerId="ADAL" clId="{5525D8E5-5E43-47F1-B2C3-ECF8150CFEE2}" dt="2022-06-06T17:37:48.484" v="16" actId="6549"/>
        <pc:sldMkLst>
          <pc:docMk/>
          <pc:sldMk cId="1750366247" sldId="342"/>
        </pc:sldMkLst>
      </pc:sldChg>
    </pc:docChg>
  </pc:docChgLst>
  <pc:docChgLst>
    <pc:chgData name="Lynne Adair" userId="S::lynne.adair@researchdata.scot::7459b5b0-94d1-4694-84f5-d976006c862f" providerId="AD" clId="Web-{DF290B87-E4B1-112B-2D57-4E3BFFB45797}"/>
    <pc:docChg chg="modSld">
      <pc:chgData name="Lynne Adair" userId="S::lynne.adair@researchdata.scot::7459b5b0-94d1-4694-84f5-d976006c862f" providerId="AD" clId="Web-{DF290B87-E4B1-112B-2D57-4E3BFFB45797}" dt="2022-06-10T14:42:06.007" v="17" actId="20577"/>
      <pc:docMkLst>
        <pc:docMk/>
      </pc:docMkLst>
      <pc:sldChg chg="modSp">
        <pc:chgData name="Lynne Adair" userId="S::lynne.adair@researchdata.scot::7459b5b0-94d1-4694-84f5-d976006c862f" providerId="AD" clId="Web-{DF290B87-E4B1-112B-2D57-4E3BFFB45797}" dt="2022-06-10T14:41:35.928" v="10" actId="20577"/>
        <pc:sldMkLst>
          <pc:docMk/>
          <pc:sldMk cId="801587342" sldId="333"/>
        </pc:sldMkLst>
        <pc:spChg chg="mod">
          <ac:chgData name="Lynne Adair" userId="S::lynne.adair@researchdata.scot::7459b5b0-94d1-4694-84f5-d976006c862f" providerId="AD" clId="Web-{DF290B87-E4B1-112B-2D57-4E3BFFB45797}" dt="2022-06-10T14:41:35.928" v="10" actId="20577"/>
          <ac:spMkLst>
            <pc:docMk/>
            <pc:sldMk cId="801587342" sldId="333"/>
            <ac:spMk id="3" creationId="{8D6FCADD-69F2-8533-FA21-1CF6B24034C5}"/>
          </ac:spMkLst>
        </pc:spChg>
      </pc:sldChg>
      <pc:sldChg chg="modSp">
        <pc:chgData name="Lynne Adair" userId="S::lynne.adair@researchdata.scot::7459b5b0-94d1-4694-84f5-d976006c862f" providerId="AD" clId="Web-{DF290B87-E4B1-112B-2D57-4E3BFFB45797}" dt="2022-06-10T14:41:08.287" v="5" actId="20577"/>
        <pc:sldMkLst>
          <pc:docMk/>
          <pc:sldMk cId="643291442" sldId="334"/>
        </pc:sldMkLst>
        <pc:spChg chg="mod">
          <ac:chgData name="Lynne Adair" userId="S::lynne.adair@researchdata.scot::7459b5b0-94d1-4694-84f5-d976006c862f" providerId="AD" clId="Web-{DF290B87-E4B1-112B-2D57-4E3BFFB45797}" dt="2022-06-10T14:41:08.287" v="5" actId="20577"/>
          <ac:spMkLst>
            <pc:docMk/>
            <pc:sldMk cId="643291442" sldId="334"/>
            <ac:spMk id="3" creationId="{3C344225-E99F-4E81-862A-59488FF4B840}"/>
          </ac:spMkLst>
        </pc:spChg>
      </pc:sldChg>
      <pc:sldChg chg="modSp">
        <pc:chgData name="Lynne Adair" userId="S::lynne.adair@researchdata.scot::7459b5b0-94d1-4694-84f5-d976006c862f" providerId="AD" clId="Web-{DF290B87-E4B1-112B-2D57-4E3BFFB45797}" dt="2022-06-10T14:42:06.007" v="17" actId="20577"/>
        <pc:sldMkLst>
          <pc:docMk/>
          <pc:sldMk cId="1597746684" sldId="335"/>
        </pc:sldMkLst>
        <pc:spChg chg="mod">
          <ac:chgData name="Lynne Adair" userId="S::lynne.adair@researchdata.scot::7459b5b0-94d1-4694-84f5-d976006c862f" providerId="AD" clId="Web-{DF290B87-E4B1-112B-2D57-4E3BFFB45797}" dt="2022-06-10T14:42:06.007" v="17" actId="20577"/>
          <ac:spMkLst>
            <pc:docMk/>
            <pc:sldMk cId="1597746684" sldId="335"/>
            <ac:spMk id="3" creationId="{3C344225-E99F-4E81-862A-59488FF4B840}"/>
          </ac:spMkLst>
        </pc:spChg>
      </pc:sldChg>
    </pc:docChg>
  </pc:docChgLst>
  <pc:docChgLst>
    <pc:chgData name="Lynne Adair" userId="S::lynne.adair@researchdata.scot::7459b5b0-94d1-4694-84f5-d976006c862f" providerId="AD" clId="Web-{4F0B6EF7-AAF2-AF38-F12F-D635C1388944}"/>
    <pc:docChg chg="modSld">
      <pc:chgData name="Lynne Adair" userId="S::lynne.adair@researchdata.scot::7459b5b0-94d1-4694-84f5-d976006c862f" providerId="AD" clId="Web-{4F0B6EF7-AAF2-AF38-F12F-D635C1388944}" dt="2022-06-14T15:39:29.988" v="5" actId="20577"/>
      <pc:docMkLst>
        <pc:docMk/>
      </pc:docMkLst>
      <pc:sldChg chg="modSp">
        <pc:chgData name="Lynne Adair" userId="S::lynne.adair@researchdata.scot::7459b5b0-94d1-4694-84f5-d976006c862f" providerId="AD" clId="Web-{4F0B6EF7-AAF2-AF38-F12F-D635C1388944}" dt="2022-06-14T15:39:29.988" v="5" actId="20577"/>
        <pc:sldMkLst>
          <pc:docMk/>
          <pc:sldMk cId="138423511" sldId="317"/>
        </pc:sldMkLst>
        <pc:spChg chg="mod">
          <ac:chgData name="Lynne Adair" userId="S::lynne.adair@researchdata.scot::7459b5b0-94d1-4694-84f5-d976006c862f" providerId="AD" clId="Web-{4F0B6EF7-AAF2-AF38-F12F-D635C1388944}" dt="2022-06-14T15:39:29.988" v="5" actId="20577"/>
          <ac:spMkLst>
            <pc:docMk/>
            <pc:sldMk cId="138423511" sldId="317"/>
            <ac:spMk id="3" creationId="{3C344225-E99F-4E81-862A-59488FF4B840}"/>
          </ac:spMkLst>
        </pc:spChg>
      </pc:sldChg>
    </pc:docChg>
  </pc:docChgLst>
  <pc:docChgLst>
    <pc:chgData name="Lynne Adair" userId="S::lynne.adair@researchdata.scot::7459b5b0-94d1-4694-84f5-d976006c862f" providerId="AD" clId="Web-{D0A348AC-F4BB-E0C8-BED5-27DDF513A8AD}"/>
    <pc:docChg chg="modSld">
      <pc:chgData name="Lynne Adair" userId="S::lynne.adair@researchdata.scot::7459b5b0-94d1-4694-84f5-d976006c862f" providerId="AD" clId="Web-{D0A348AC-F4BB-E0C8-BED5-27DDF513A8AD}" dt="2022-06-10T14:58:57.602" v="13" actId="20577"/>
      <pc:docMkLst>
        <pc:docMk/>
      </pc:docMkLst>
      <pc:sldChg chg="modSp">
        <pc:chgData name="Lynne Adair" userId="S::lynne.adair@researchdata.scot::7459b5b0-94d1-4694-84f5-d976006c862f" providerId="AD" clId="Web-{D0A348AC-F4BB-E0C8-BED5-27DDF513A8AD}" dt="2022-06-10T14:58:57.602" v="13" actId="20577"/>
        <pc:sldMkLst>
          <pc:docMk/>
          <pc:sldMk cId="3194579409" sldId="256"/>
        </pc:sldMkLst>
        <pc:spChg chg="mod">
          <ac:chgData name="Lynne Adair" userId="S::lynne.adair@researchdata.scot::7459b5b0-94d1-4694-84f5-d976006c862f" providerId="AD" clId="Web-{D0A348AC-F4BB-E0C8-BED5-27DDF513A8AD}" dt="2022-06-10T14:58:57.602" v="13" actId="20577"/>
          <ac:spMkLst>
            <pc:docMk/>
            <pc:sldMk cId="3194579409" sldId="256"/>
            <ac:spMk id="10" creationId="{8F005619-4785-4DD7-B57A-AC28704BB7BF}"/>
          </ac:spMkLst>
        </pc:spChg>
      </pc:sldChg>
    </pc:docChg>
  </pc:docChgLst>
  <pc:docChgLst>
    <pc:chgData name="Lynne Adair" userId="S::lynne.adair@researchdata.scot::7459b5b0-94d1-4694-84f5-d976006c862f" providerId="AD" clId="Web-{5565A815-28C6-032F-5A58-57EC7DF151EB}"/>
    <pc:docChg chg="modSld">
      <pc:chgData name="Lynne Adair" userId="S::lynne.adair@researchdata.scot::7459b5b0-94d1-4694-84f5-d976006c862f" providerId="AD" clId="Web-{5565A815-28C6-032F-5A58-57EC7DF151EB}" dt="2022-06-14T14:37:36.406" v="25" actId="20577"/>
      <pc:docMkLst>
        <pc:docMk/>
      </pc:docMkLst>
      <pc:sldChg chg="modSp">
        <pc:chgData name="Lynne Adair" userId="S::lynne.adair@researchdata.scot::7459b5b0-94d1-4694-84f5-d976006c862f" providerId="AD" clId="Web-{5565A815-28C6-032F-5A58-57EC7DF151EB}" dt="2022-06-14T14:37:36.406" v="25" actId="20577"/>
        <pc:sldMkLst>
          <pc:docMk/>
          <pc:sldMk cId="138423511" sldId="317"/>
        </pc:sldMkLst>
        <pc:spChg chg="mod">
          <ac:chgData name="Lynne Adair" userId="S::lynne.adair@researchdata.scot::7459b5b0-94d1-4694-84f5-d976006c862f" providerId="AD" clId="Web-{5565A815-28C6-032F-5A58-57EC7DF151EB}" dt="2022-06-14T14:37:36.406" v="25" actId="20577"/>
          <ac:spMkLst>
            <pc:docMk/>
            <pc:sldMk cId="138423511" sldId="317"/>
            <ac:spMk id="3" creationId="{3C344225-E99F-4E81-862A-59488FF4B84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F5E74AF-1C2E-446B-B1C7-C4BC7A4E4442}" type="datetimeFigureOut">
              <a:rPr lang="en-GB" smtClean="0"/>
              <a:t>14/06/2022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AD07EDF-34DF-4E43-BF60-B4EBE581CC74}" type="slidenum">
              <a:rPr lang="en-GB" smtClean="0"/>
              <a:t>‹#›</a:t>
            </a:fld>
            <a:endParaRPr lang="en-GB"/>
          </a:p>
        </p:txBody>
      </p:sp>
    </p:spTree>
    <p:extLst>
      <p:ext uri="{BB962C8B-B14F-4D97-AF65-F5344CB8AC3E}">
        <p14:creationId xmlns:p14="http://schemas.microsoft.com/office/powerpoint/2010/main" val="2437764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publichealthscotland.scot/" TargetMode="External"/><Relationship Id="rId2" Type="http://schemas.openxmlformats.org/officeDocument/2006/relationships/slide" Target="../slides/slide3.xml"/><Relationship Id="rId1" Type="http://schemas.openxmlformats.org/officeDocument/2006/relationships/notesMaster" Target="../notesMasters/notesMaster1.xml"/><Relationship Id="rId5" Type="http://schemas.openxmlformats.org/officeDocument/2006/relationships/hyperlink" Target="https://www.epcc.ed.ac.uk/" TargetMode="External"/><Relationship Id="rId4" Type="http://schemas.openxmlformats.org/officeDocument/2006/relationships/hyperlink" Target="https://www.nrscotland.gov.uk/"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2636F3-D69C-47EE-83E1-81C794D6EA4B}" type="slidenum">
              <a:rPr lang="en-GB" smtClean="0"/>
              <a:t>2</a:t>
            </a:fld>
            <a:endParaRPr lang="en-GB"/>
          </a:p>
        </p:txBody>
      </p:sp>
    </p:spTree>
    <p:extLst>
      <p:ext uri="{BB962C8B-B14F-4D97-AF65-F5344CB8AC3E}">
        <p14:creationId xmlns:p14="http://schemas.microsoft.com/office/powerpoint/2010/main" val="1185807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Helvetica" panose="020B0604020202020204" pitchFamily="34" charset="0"/>
                <a:ea typeface="Calibri" panose="020F0502020204030204" pitchFamily="34" charset="0"/>
                <a:cs typeface="Helvetica" panose="020B0604020202020204" pitchFamily="34" charset="0"/>
              </a:rPr>
              <a:t>Develop a </a:t>
            </a:r>
            <a:r>
              <a:rPr lang="en-US" sz="1200" dirty="0" err="1">
                <a:effectLst/>
                <a:latin typeface="Helvetica" panose="020B0604020202020204" pitchFamily="34" charset="0"/>
                <a:ea typeface="Calibri" panose="020F0502020204030204" pitchFamily="34" charset="0"/>
                <a:cs typeface="Helvetica" panose="020B0604020202020204" pitchFamily="34" charset="0"/>
              </a:rPr>
              <a:t>standardised</a:t>
            </a:r>
            <a:r>
              <a:rPr lang="en-US" sz="1200" dirty="0">
                <a:effectLst/>
                <a:latin typeface="Helvetica" panose="020B0604020202020204" pitchFamily="34" charset="0"/>
                <a:ea typeface="Calibri" panose="020F0502020204030204" pitchFamily="34" charset="0"/>
                <a:cs typeface="Helvetica" panose="020B0604020202020204" pitchFamily="34" charset="0"/>
              </a:rPr>
              <a:t> synthetic data classification system that can be used to help data controllers easily understand the fidelity and risk of the synthetic data</a:t>
            </a:r>
            <a:endParaRPr lang="en-GB" sz="1200" dirty="0">
              <a:effectLst/>
              <a:latin typeface="Helvetica" panose="020B0604020202020204" pitchFamily="34" charset="0"/>
              <a:ea typeface="Calibri" panose="020F0502020204030204" pitchFamily="34" charset="0"/>
              <a:cs typeface="Helvetica"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Helvetica" panose="020B0604020202020204" pitchFamily="34" charset="0"/>
                <a:ea typeface="Calibri" panose="020F0502020204030204" pitchFamily="34" charset="0"/>
                <a:cs typeface="Helvetica" panose="020B0604020202020204" pitchFamily="34" charset="0"/>
              </a:rPr>
              <a:t>Investigate ways of automating synthetic data production</a:t>
            </a:r>
            <a:endParaRPr lang="en-GB" sz="1200" dirty="0">
              <a:effectLst/>
              <a:latin typeface="Helvetica" panose="020B0604020202020204" pitchFamily="34" charset="0"/>
              <a:ea typeface="Calibri" panose="020F0502020204030204" pitchFamily="34" charset="0"/>
              <a:cs typeface="Helvetica" panose="020B0604020202020204" pitchFamily="34" charset="0"/>
            </a:endParaRPr>
          </a:p>
          <a:p>
            <a:endParaRPr lang="en-GB" dirty="0"/>
          </a:p>
        </p:txBody>
      </p:sp>
      <p:sp>
        <p:nvSpPr>
          <p:cNvPr id="4" name="Slide Number Placeholder 3"/>
          <p:cNvSpPr>
            <a:spLocks noGrp="1"/>
          </p:cNvSpPr>
          <p:nvPr>
            <p:ph type="sldNum" sz="quarter" idx="5"/>
          </p:nvPr>
        </p:nvSpPr>
        <p:spPr/>
        <p:txBody>
          <a:bodyPr/>
          <a:lstStyle/>
          <a:p>
            <a:fld id="{7AD07EDF-34DF-4E43-BF60-B4EBE581CC74}" type="slidenum">
              <a:rPr lang="en-GB" smtClean="0"/>
              <a:t>15</a:t>
            </a:fld>
            <a:endParaRPr lang="en-GB"/>
          </a:p>
        </p:txBody>
      </p:sp>
    </p:spTree>
    <p:extLst>
      <p:ext uri="{BB962C8B-B14F-4D97-AF65-F5344CB8AC3E}">
        <p14:creationId xmlns:p14="http://schemas.microsoft.com/office/powerpoint/2010/main" val="33716837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E2636F3-D69C-47EE-83E1-81C794D6EA4B}" type="slidenum">
              <a:rPr lang="en-GB" smtClean="0"/>
              <a:t>17</a:t>
            </a:fld>
            <a:endParaRPr lang="en-GB"/>
          </a:p>
        </p:txBody>
      </p:sp>
    </p:spTree>
    <p:extLst>
      <p:ext uri="{BB962C8B-B14F-4D97-AF65-F5344CB8AC3E}">
        <p14:creationId xmlns:p14="http://schemas.microsoft.com/office/powerpoint/2010/main" val="22338769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i="0" dirty="0">
                <a:solidFill>
                  <a:srgbClr val="0A2421"/>
                </a:solidFill>
                <a:effectLst/>
                <a:latin typeface="AktivGrotesk"/>
              </a:rPr>
              <a:t>Research Data Scotland is a new organization/service which offers a single point of contact for help accessing public sector data in a safe, secure and cost-effective way for research purposes, innovation and investment that brings public benefit.</a:t>
            </a:r>
          </a:p>
          <a:p>
            <a:r>
              <a:rPr lang="en-US" b="0" i="0" dirty="0">
                <a:solidFill>
                  <a:srgbClr val="0A2421"/>
                </a:solidFill>
                <a:effectLst/>
                <a:latin typeface="AktivGrotesk"/>
              </a:rPr>
              <a:t>a partnership that includes the Scottish Government, other public bodies such as </a:t>
            </a:r>
            <a:r>
              <a:rPr lang="en-US" b="0" i="0" u="none" strike="noStrike" dirty="0">
                <a:solidFill>
                  <a:srgbClr val="0A2421"/>
                </a:solidFill>
                <a:effectLst/>
                <a:latin typeface="AktivGrotesk"/>
                <a:hlinkClick r:id="rId3"/>
              </a:rPr>
              <a:t>Public Health Scotland</a:t>
            </a:r>
            <a:r>
              <a:rPr lang="en-US" b="0" i="0" dirty="0">
                <a:solidFill>
                  <a:srgbClr val="0A2421"/>
                </a:solidFill>
                <a:effectLst/>
                <a:latin typeface="AktivGrotesk"/>
              </a:rPr>
              <a:t>, </a:t>
            </a:r>
            <a:r>
              <a:rPr lang="en-US" b="0" i="0" u="none" strike="noStrike" dirty="0">
                <a:solidFill>
                  <a:srgbClr val="0A2421"/>
                </a:solidFill>
                <a:effectLst/>
                <a:latin typeface="AktivGrotesk"/>
                <a:hlinkClick r:id="rId4"/>
              </a:rPr>
              <a:t>National Records of Scotland</a:t>
            </a:r>
            <a:r>
              <a:rPr lang="en-US" b="0" i="0" dirty="0">
                <a:solidFill>
                  <a:srgbClr val="0A2421"/>
                </a:solidFill>
                <a:effectLst/>
                <a:latin typeface="AktivGrotesk"/>
              </a:rPr>
              <a:t>, and working in partnership with </a:t>
            </a:r>
            <a:r>
              <a:rPr lang="en-US" b="0" i="0" dirty="0" err="1">
                <a:solidFill>
                  <a:srgbClr val="0A2421"/>
                </a:solidFill>
                <a:effectLst/>
                <a:latin typeface="AktivGrotesk"/>
              </a:rPr>
              <a:t>organisations</a:t>
            </a:r>
            <a:r>
              <a:rPr lang="en-US" b="0" i="0" dirty="0">
                <a:solidFill>
                  <a:srgbClr val="0A2421"/>
                </a:solidFill>
                <a:effectLst/>
                <a:latin typeface="AktivGrotesk"/>
              </a:rPr>
              <a:t> such as </a:t>
            </a:r>
            <a:r>
              <a:rPr lang="en-US" b="0" i="0" u="none" strike="noStrike" dirty="0">
                <a:solidFill>
                  <a:srgbClr val="0A2421"/>
                </a:solidFill>
                <a:effectLst/>
                <a:latin typeface="AktivGrotesk"/>
                <a:hlinkClick r:id="rId5"/>
              </a:rPr>
              <a:t>Edinburgh Parallel Computing Centre</a:t>
            </a:r>
            <a:r>
              <a:rPr lang="en-US" b="0" i="0" dirty="0">
                <a:solidFill>
                  <a:srgbClr val="0A2421"/>
                </a:solidFill>
                <a:effectLst/>
                <a:latin typeface="AktivGrotesk"/>
              </a:rPr>
              <a:t> and various Scottish universities and regional safe havens</a:t>
            </a:r>
            <a:endParaRPr lang="en-GB" dirty="0"/>
          </a:p>
          <a:p>
            <a:endParaRPr lang="en-GB" dirty="0"/>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Partners: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 ADR-S– through SG</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ADR-UK</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EPCC – (part of University of Edinburgh)</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err="1">
                <a:effectLst/>
                <a:latin typeface="Arial" panose="020B0604020202020204" pitchFamily="34" charset="0"/>
                <a:ea typeface="Arial" panose="020B0604020202020204" pitchFamily="34" charset="0"/>
                <a:cs typeface="Times New Roman" panose="02020603050405020304" pitchFamily="18" charset="0"/>
              </a:rPr>
              <a:t>eDRIS</a:t>
            </a:r>
            <a:r>
              <a:rPr lang="en-US" sz="1800" dirty="0">
                <a:effectLst/>
                <a:latin typeface="Arial" panose="020B0604020202020204" pitchFamily="34" charset="0"/>
                <a:ea typeface="Arial" panose="020B0604020202020204" pitchFamily="34" charset="0"/>
                <a:cs typeface="Times New Roman" panose="02020603050405020304" pitchFamily="18" charset="0"/>
              </a:rPr>
              <a:t> (part of PHS)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NRS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SCADR (Uni of Edinburgh, SG etc.)</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HDR-UK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Regional Safe Havens (a mix of health boards and universities)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US" sz="1800" dirty="0">
                <a:effectLst/>
                <a:latin typeface="Arial" panose="020B0604020202020204" pitchFamily="34" charset="0"/>
                <a:ea typeface="Arial" panose="020B0604020202020204" pitchFamily="34" charset="0"/>
                <a:cs typeface="Times New Roman" panose="02020603050405020304" pitchFamily="18" charset="0"/>
              </a:rPr>
              <a:t>ONS</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7AD07EDF-34DF-4E43-BF60-B4EBE581CC74}" type="slidenum">
              <a:rPr lang="en-GB" smtClean="0"/>
              <a:t>3</a:t>
            </a:fld>
            <a:endParaRPr lang="en-GB"/>
          </a:p>
        </p:txBody>
      </p:sp>
    </p:spTree>
    <p:extLst>
      <p:ext uri="{BB962C8B-B14F-4D97-AF65-F5344CB8AC3E}">
        <p14:creationId xmlns:p14="http://schemas.microsoft.com/office/powerpoint/2010/main" val="2459952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AD07EDF-34DF-4E43-BF60-B4EBE581CC74}" type="slidenum">
              <a:rPr lang="en-GB" smtClean="0"/>
              <a:t>5</a:t>
            </a:fld>
            <a:endParaRPr lang="en-GB"/>
          </a:p>
        </p:txBody>
      </p:sp>
    </p:spTree>
    <p:extLst>
      <p:ext uri="{BB962C8B-B14F-4D97-AF65-F5344CB8AC3E}">
        <p14:creationId xmlns:p14="http://schemas.microsoft.com/office/powerpoint/2010/main" val="21708157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dirty="0">
                <a:effectLst/>
                <a:latin typeface="Helvetica" panose="020B0604020202020204" pitchFamily="34" charset="0"/>
                <a:ea typeface="Calibri" panose="020F0502020204030204" pitchFamily="34" charset="0"/>
                <a:cs typeface="Helvetica" panose="020B0604020202020204" pitchFamily="34" charset="0"/>
              </a:rPr>
              <a:t>‘a new copy of a data set that is generated at random but made to follow the </a:t>
            </a:r>
            <a:r>
              <a:rPr lang="en-GB" sz="1200" b="1" dirty="0">
                <a:effectLst/>
                <a:latin typeface="Helvetica" panose="020B0604020202020204" pitchFamily="34" charset="0"/>
                <a:ea typeface="Calibri" panose="020F0502020204030204" pitchFamily="34" charset="0"/>
                <a:cs typeface="Helvetica" panose="020B0604020202020204" pitchFamily="34" charset="0"/>
              </a:rPr>
              <a:t>structure</a:t>
            </a:r>
            <a:r>
              <a:rPr lang="en-GB" sz="1200" dirty="0">
                <a:effectLst/>
                <a:latin typeface="Helvetica" panose="020B0604020202020204" pitchFamily="34" charset="0"/>
                <a:ea typeface="Calibri" panose="020F0502020204030204" pitchFamily="34" charset="0"/>
                <a:cs typeface="Helvetica" panose="020B0604020202020204" pitchFamily="34" charset="0"/>
              </a:rPr>
              <a:t> and </a:t>
            </a:r>
            <a:r>
              <a:rPr lang="en-GB" sz="1200" b="1" dirty="0">
                <a:effectLst/>
                <a:latin typeface="Helvetica" panose="020B0604020202020204" pitchFamily="34" charset="0"/>
                <a:ea typeface="Calibri" panose="020F0502020204030204" pitchFamily="34" charset="0"/>
                <a:cs typeface="Helvetica" panose="020B0604020202020204" pitchFamily="34" charset="0"/>
              </a:rPr>
              <a:t>some of the patterns </a:t>
            </a:r>
            <a:r>
              <a:rPr lang="en-GB" sz="1200" dirty="0">
                <a:effectLst/>
                <a:latin typeface="Helvetica" panose="020B0604020202020204" pitchFamily="34" charset="0"/>
                <a:ea typeface="Calibri" panose="020F0502020204030204" pitchFamily="34" charset="0"/>
                <a:cs typeface="Helvetica" panose="020B0604020202020204" pitchFamily="34" charset="0"/>
              </a:rPr>
              <a:t>of the original data set. Each piece of information in the data set is meant to be </a:t>
            </a:r>
            <a:r>
              <a:rPr lang="en-GB" sz="1200" b="1" dirty="0">
                <a:effectLst/>
                <a:latin typeface="Helvetica" panose="020B0604020202020204" pitchFamily="34" charset="0"/>
                <a:ea typeface="Calibri" panose="020F0502020204030204" pitchFamily="34" charset="0"/>
                <a:cs typeface="Helvetica" panose="020B0604020202020204" pitchFamily="34" charset="0"/>
              </a:rPr>
              <a:t>plausible</a:t>
            </a:r>
            <a:r>
              <a:rPr lang="en-GB" sz="1200" dirty="0">
                <a:effectLst/>
                <a:latin typeface="Helvetica" panose="020B0604020202020204" pitchFamily="34" charset="0"/>
                <a:ea typeface="Calibri" panose="020F0502020204030204" pitchFamily="34" charset="0"/>
                <a:cs typeface="Helvetica" panose="020B0604020202020204" pitchFamily="34" charset="0"/>
              </a:rPr>
              <a:t>, but it is </a:t>
            </a:r>
            <a:r>
              <a:rPr lang="en-GB" sz="1200" b="1" dirty="0">
                <a:effectLst/>
                <a:latin typeface="Helvetica" panose="020B0604020202020204" pitchFamily="34" charset="0"/>
                <a:ea typeface="Calibri" panose="020F0502020204030204" pitchFamily="34" charset="0"/>
                <a:cs typeface="Helvetica" panose="020B0604020202020204" pitchFamily="34" charset="0"/>
              </a:rPr>
              <a:t>chosen randomly </a:t>
            </a:r>
            <a:r>
              <a:rPr lang="en-GB" sz="1200" dirty="0">
                <a:effectLst/>
                <a:latin typeface="Helvetica" panose="020B0604020202020204" pitchFamily="34" charset="0"/>
                <a:ea typeface="Calibri" panose="020F0502020204030204" pitchFamily="34" charset="0"/>
                <a:cs typeface="Helvetica" panose="020B0604020202020204" pitchFamily="34" charset="0"/>
              </a:rPr>
              <a:t>from the range of possible values, not by pointing to any original individual in the data set’</a:t>
            </a:r>
          </a:p>
          <a:p>
            <a:endParaRPr lang="en-GB" dirty="0"/>
          </a:p>
          <a:p>
            <a:endParaRPr lang="en-GB" dirty="0"/>
          </a:p>
        </p:txBody>
      </p:sp>
      <p:sp>
        <p:nvSpPr>
          <p:cNvPr id="4" name="Slide Number Placeholder 3"/>
          <p:cNvSpPr>
            <a:spLocks noGrp="1"/>
          </p:cNvSpPr>
          <p:nvPr>
            <p:ph type="sldNum" sz="quarter" idx="5"/>
          </p:nvPr>
        </p:nvSpPr>
        <p:spPr/>
        <p:txBody>
          <a:bodyPr/>
          <a:lstStyle/>
          <a:p>
            <a:fld id="{EE2636F3-D69C-47EE-83E1-81C794D6EA4B}" type="slidenum">
              <a:rPr lang="en-GB" smtClean="0"/>
              <a:t>6</a:t>
            </a:fld>
            <a:endParaRPr lang="en-GB"/>
          </a:p>
        </p:txBody>
      </p:sp>
    </p:spTree>
    <p:extLst>
      <p:ext uri="{BB962C8B-B14F-4D97-AF65-F5344CB8AC3E}">
        <p14:creationId xmlns:p14="http://schemas.microsoft.com/office/powerpoint/2010/main" val="17530178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low fidelity: can be defined as ‘very basic representations of the original data that have no disclosure risk (e.g., by preserving only the data type, format and structure and univariate characteristics)’. High fidelity data has ‘detailed and accurate representations of the original data for which disclosure control will be critical’. </a:t>
            </a:r>
          </a:p>
          <a:p>
            <a:endParaRPr lang="en-GB" sz="1800" dirty="0">
              <a:cs typeface="Calibri"/>
            </a:endParaRPr>
          </a:p>
          <a:p>
            <a:pPr marL="742950" lvl="1" indent="-285750">
              <a:lnSpc>
                <a:spcPct val="107000"/>
              </a:lnSpc>
              <a:spcBef>
                <a:spcPts val="500"/>
              </a:spcBef>
              <a:buFont typeface="Arial"/>
              <a:buChar char="•"/>
            </a:pPr>
            <a:r>
              <a:rPr lang="en-GB" dirty="0"/>
              <a:t>Structural, univariate, multivariate, multivariate plausible and more (ADR)</a:t>
            </a:r>
            <a:endParaRPr lang="en-US" dirty="0"/>
          </a:p>
          <a:p>
            <a:pPr marL="742950" lvl="1" indent="-285750">
              <a:lnSpc>
                <a:spcPct val="107000"/>
              </a:lnSpc>
              <a:spcBef>
                <a:spcPts val="500"/>
              </a:spcBef>
              <a:buFont typeface="Arial"/>
              <a:buChar char="•"/>
            </a:pPr>
            <a:r>
              <a:rPr lang="en-US" dirty="0"/>
              <a:t>Structural, Structural/valid, Synthetic-augmented, Synthetic replica (RSH)</a:t>
            </a:r>
            <a:endParaRPr lang="en-US" dirty="0">
              <a:cs typeface="Calibri"/>
            </a:endParaRPr>
          </a:p>
          <a:p>
            <a:endParaRPr lang="en-GB" sz="1800" dirty="0">
              <a:cs typeface="Calibri"/>
            </a:endParaRPr>
          </a:p>
        </p:txBody>
      </p:sp>
      <p:sp>
        <p:nvSpPr>
          <p:cNvPr id="4" name="Slide Number Placeholder 3"/>
          <p:cNvSpPr>
            <a:spLocks noGrp="1"/>
          </p:cNvSpPr>
          <p:nvPr>
            <p:ph type="sldNum" sz="quarter" idx="5"/>
          </p:nvPr>
        </p:nvSpPr>
        <p:spPr/>
        <p:txBody>
          <a:bodyPr/>
          <a:lstStyle/>
          <a:p>
            <a:fld id="{EE2636F3-D69C-47EE-83E1-81C794D6EA4B}" type="slidenum">
              <a:rPr lang="en-GB" smtClean="0"/>
              <a:t>7</a:t>
            </a:fld>
            <a:endParaRPr lang="en-GB"/>
          </a:p>
        </p:txBody>
      </p:sp>
    </p:spTree>
    <p:extLst>
      <p:ext uri="{BB962C8B-B14F-4D97-AF65-F5344CB8AC3E}">
        <p14:creationId xmlns:p14="http://schemas.microsoft.com/office/powerpoint/2010/main" val="1831686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2800" dirty="0">
                <a:effectLst/>
                <a:latin typeface="Calibri" panose="020F0502020204030204" pitchFamily="34" charset="0"/>
                <a:ea typeface="Calibri" panose="020F0502020204030204" pitchFamily="34" charset="0"/>
                <a:cs typeface="Times New Roman" panose="02020603050405020304" pitchFamily="18" charset="0"/>
              </a:rPr>
              <a:t>Work needs to be done to determine the most suitable tools </a:t>
            </a:r>
            <a:r>
              <a:rPr lang="en-GB" dirty="0">
                <a:effectLst/>
                <a:latin typeface="Calibri" panose="020F0502020204030204" pitchFamily="34" charset="0"/>
                <a:ea typeface="Calibri" panose="020F0502020204030204" pitchFamily="34" charset="0"/>
                <a:cs typeface="Times New Roman" panose="02020603050405020304" pitchFamily="18" charset="0"/>
              </a:rPr>
              <a:t>in terms of their ability to deal with different data types and relationships, handle large numbers of variable categories and deal with temporal data</a:t>
            </a:r>
          </a:p>
          <a:p>
            <a:pPr lvl="1">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Different tools for different fidelity requirements?</a:t>
            </a:r>
          </a:p>
          <a:p>
            <a:pPr lvl="1">
              <a:lnSpc>
                <a:spcPct val="107000"/>
              </a:lnSpc>
              <a:spcAft>
                <a:spcPts val="800"/>
              </a:spcAft>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7000"/>
              </a:lnSpc>
              <a:spcBef>
                <a:spcPts val="0"/>
              </a:spcBef>
              <a:spcAft>
                <a:spcPts val="800"/>
              </a:spcAft>
              <a:buClrTx/>
              <a:buSzTx/>
              <a:buFontTx/>
              <a:buNone/>
              <a:tabLst/>
              <a:defRPr/>
            </a:pPr>
            <a:r>
              <a:rPr lang="en-GB" sz="1200" dirty="0">
                <a:effectLst/>
                <a:latin typeface="Calibri" panose="020F0502020204030204" pitchFamily="34" charset="0"/>
                <a:ea typeface="Calibri" panose="020F0502020204030204" pitchFamily="34" charset="0"/>
                <a:cs typeface="Times New Roman" panose="02020603050405020304" pitchFamily="18" charset="0"/>
              </a:rPr>
              <a:t>Some tools from commercial companies are very expensive and so expense has to be weighed against the utility</a:t>
            </a:r>
          </a:p>
          <a:p>
            <a:pPr lvl="0">
              <a:lnSpc>
                <a:spcPct val="107000"/>
              </a:lnSpc>
              <a:spcAft>
                <a:spcPts val="800"/>
              </a:spcAft>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Slide Number Placeholder 3"/>
          <p:cNvSpPr>
            <a:spLocks noGrp="1"/>
          </p:cNvSpPr>
          <p:nvPr>
            <p:ph type="sldNum" sz="quarter" idx="5"/>
          </p:nvPr>
        </p:nvSpPr>
        <p:spPr/>
        <p:txBody>
          <a:bodyPr/>
          <a:lstStyle/>
          <a:p>
            <a:fld id="{EE2636F3-D69C-47EE-83E1-81C794D6EA4B}" type="slidenum">
              <a:rPr lang="en-GB" smtClean="0"/>
              <a:t>9</a:t>
            </a:fld>
            <a:endParaRPr lang="en-GB"/>
          </a:p>
        </p:txBody>
      </p:sp>
    </p:spTree>
    <p:extLst>
      <p:ext uri="{BB962C8B-B14F-4D97-AF65-F5344CB8AC3E}">
        <p14:creationId xmlns:p14="http://schemas.microsoft.com/office/powerpoint/2010/main" val="12306815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GB" sz="2900" dirty="0">
                <a:effectLst/>
                <a:latin typeface="Calibri" panose="020F0502020204030204" pitchFamily="34" charset="0"/>
                <a:ea typeface="Calibri" panose="020F0502020204030204" pitchFamily="34" charset="0"/>
                <a:cs typeface="Times New Roman" panose="02020603050405020304" pitchFamily="18" charset="0"/>
              </a:rPr>
              <a:t>Use different levels to categorise the data </a:t>
            </a:r>
          </a:p>
          <a:p>
            <a:pPr lvl="1">
              <a:lnSpc>
                <a:spcPct val="107000"/>
              </a:lnSpc>
              <a:spcAft>
                <a:spcPts val="800"/>
              </a:spcAft>
            </a:pPr>
            <a:r>
              <a:rPr lang="en-GB" sz="2500" dirty="0" err="1">
                <a:effectLst/>
                <a:latin typeface="Calibri" panose="020F0502020204030204" pitchFamily="34" charset="0"/>
                <a:ea typeface="Calibri" panose="020F0502020204030204" pitchFamily="34" charset="0"/>
                <a:cs typeface="Times New Roman" panose="02020603050405020304" pitchFamily="18" charset="0"/>
              </a:rPr>
              <a:t>eg</a:t>
            </a:r>
            <a:r>
              <a:rPr lang="en-GB" sz="2500" dirty="0">
                <a:effectLst/>
                <a:latin typeface="Calibri" panose="020F0502020204030204" pitchFamily="34" charset="0"/>
                <a:ea typeface="Calibri" panose="020F0502020204030204" pitchFamily="34" charset="0"/>
                <a:cs typeface="Times New Roman" panose="02020603050405020304" pitchFamily="18" charset="0"/>
              </a:rPr>
              <a:t> if level 1 were the least disclosive then this could be generally released </a:t>
            </a:r>
          </a:p>
          <a:p>
            <a:pPr lvl="1">
              <a:lnSpc>
                <a:spcPct val="107000"/>
              </a:lnSpc>
              <a:spcAft>
                <a:spcPts val="800"/>
              </a:spcAft>
            </a:pPr>
            <a:r>
              <a:rPr lang="en-GB" sz="2500" dirty="0">
                <a:effectLst/>
                <a:latin typeface="Calibri" panose="020F0502020204030204" pitchFamily="34" charset="0"/>
                <a:ea typeface="Calibri" panose="020F0502020204030204" pitchFamily="34" charset="0"/>
                <a:cs typeface="Times New Roman" panose="02020603050405020304" pitchFamily="18" charset="0"/>
              </a:rPr>
              <a:t>Level 4 would require safe haven only access</a:t>
            </a:r>
          </a:p>
          <a:p>
            <a:pPr lvl="1">
              <a:lnSpc>
                <a:spcPct val="107000"/>
              </a:lnSpc>
              <a:spcAft>
                <a:spcPts val="800"/>
              </a:spcAft>
            </a:pPr>
            <a:r>
              <a:rPr lang="en-GB" sz="2500" dirty="0">
                <a:effectLst/>
                <a:latin typeface="Calibri" panose="020F0502020204030204" pitchFamily="34" charset="0"/>
                <a:ea typeface="Calibri" panose="020F0502020204030204" pitchFamily="34" charset="0"/>
                <a:cs typeface="Times New Roman" panose="02020603050405020304" pitchFamily="18" charset="0"/>
              </a:rPr>
              <a:t>Data controllers could clearly see the risk level of each type of synthetic data and thus simplify the IG decision-making process</a:t>
            </a:r>
          </a:p>
          <a:p>
            <a:endParaRPr lang="en-GB" dirty="0"/>
          </a:p>
        </p:txBody>
      </p:sp>
      <p:sp>
        <p:nvSpPr>
          <p:cNvPr id="4" name="Slide Number Placeholder 3"/>
          <p:cNvSpPr>
            <a:spLocks noGrp="1"/>
          </p:cNvSpPr>
          <p:nvPr>
            <p:ph type="sldNum" sz="quarter" idx="5"/>
          </p:nvPr>
        </p:nvSpPr>
        <p:spPr/>
        <p:txBody>
          <a:bodyPr/>
          <a:lstStyle/>
          <a:p>
            <a:fld id="{EE2636F3-D69C-47EE-83E1-81C794D6EA4B}" type="slidenum">
              <a:rPr lang="en-GB" smtClean="0"/>
              <a:t>10</a:t>
            </a:fld>
            <a:endParaRPr lang="en-GB"/>
          </a:p>
        </p:txBody>
      </p:sp>
    </p:spTree>
    <p:extLst>
      <p:ext uri="{BB962C8B-B14F-4D97-AF65-F5344CB8AC3E}">
        <p14:creationId xmlns:p14="http://schemas.microsoft.com/office/powerpoint/2010/main" val="151494442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AD07EDF-34DF-4E43-BF60-B4EBE581CC74}" type="slidenum">
              <a:rPr lang="en-GB" smtClean="0"/>
              <a:t>11</a:t>
            </a:fld>
            <a:endParaRPr lang="en-GB"/>
          </a:p>
        </p:txBody>
      </p:sp>
    </p:spTree>
    <p:extLst>
      <p:ext uri="{BB962C8B-B14F-4D97-AF65-F5344CB8AC3E}">
        <p14:creationId xmlns:p14="http://schemas.microsoft.com/office/powerpoint/2010/main" val="304977984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AD07EDF-34DF-4E43-BF60-B4EBE581CC74}" type="slidenum">
              <a:rPr lang="en-GB" smtClean="0"/>
              <a:t>13</a:t>
            </a:fld>
            <a:endParaRPr lang="en-GB"/>
          </a:p>
        </p:txBody>
      </p:sp>
    </p:spTree>
    <p:extLst>
      <p:ext uri="{BB962C8B-B14F-4D97-AF65-F5344CB8AC3E}">
        <p14:creationId xmlns:p14="http://schemas.microsoft.com/office/powerpoint/2010/main" val="981700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FC129-52C4-4150-AA8A-00527E11D0B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326F165F-6E79-4946-8E0F-EF1E34ADB3D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0ECB7C1-ABC8-417E-89C4-7BC192B61302}"/>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5" name="Footer Placeholder 4">
            <a:extLst>
              <a:ext uri="{FF2B5EF4-FFF2-40B4-BE49-F238E27FC236}">
                <a16:creationId xmlns:a16="http://schemas.microsoft.com/office/drawing/2014/main" id="{A5BFCC80-80C6-4D38-BDD7-07F65C06EF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BB9ED7E-C1C6-43ED-8F6E-854130B6FF6F}"/>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18937406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780152-F4F6-4CFE-A455-CABB41246A2D}"/>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5F9266A-54DC-4DEF-B9F8-4964DA1469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CF9F5A6-BCBE-44E4-967A-6D2977DA8B54}"/>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5" name="Footer Placeholder 4">
            <a:extLst>
              <a:ext uri="{FF2B5EF4-FFF2-40B4-BE49-F238E27FC236}">
                <a16:creationId xmlns:a16="http://schemas.microsoft.com/office/drawing/2014/main" id="{732264B6-A82B-4F7E-93F7-CBD7C2E6778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0D25E84-3B5F-48D3-BA83-DFCD1AE69DBD}"/>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85590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73CF670-6FC7-40E3-B1A1-AA1BAFD5C8CC}"/>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02F755A5-3A45-4D4A-9ACD-C853E172A3C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5751FE5-9DF4-4FB3-AEFE-F9CEED89F071}"/>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5" name="Footer Placeholder 4">
            <a:extLst>
              <a:ext uri="{FF2B5EF4-FFF2-40B4-BE49-F238E27FC236}">
                <a16:creationId xmlns:a16="http://schemas.microsoft.com/office/drawing/2014/main" id="{77D1E3AC-2FE8-4572-B9C4-01696F73393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0424D35-75FC-43EB-B218-7FE15B2EC025}"/>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3217551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A926E0-E598-4BCA-9754-95AA33A9ED0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10C090A-EB61-4C01-A1D8-5DF0BF8A1EA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C9BA6A-893C-40FA-9C7B-58B235F341E7}"/>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5" name="Footer Placeholder 4">
            <a:extLst>
              <a:ext uri="{FF2B5EF4-FFF2-40B4-BE49-F238E27FC236}">
                <a16:creationId xmlns:a16="http://schemas.microsoft.com/office/drawing/2014/main" id="{6530A053-2385-493C-97CE-47D99C8B7C2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6C9FE23-FB83-4C0D-9552-9CC457B3E18C}"/>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3250527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AB50C-1BC9-49C2-989D-AB508FFE3FE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F2F540-A633-4536-AB4B-CE7D2145989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67E9818-C434-4C91-AB39-67DB8FA459B5}"/>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5" name="Footer Placeholder 4">
            <a:extLst>
              <a:ext uri="{FF2B5EF4-FFF2-40B4-BE49-F238E27FC236}">
                <a16:creationId xmlns:a16="http://schemas.microsoft.com/office/drawing/2014/main" id="{9107CA71-22DD-44C0-8538-A1B18FA84F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82A29D-AC15-4C06-B272-15BD9591F5CA}"/>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271405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0507ED-F0C8-49BC-88AF-13537384674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0B2A8A-94FB-40F0-B857-2F9C930FC99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0EC4DC1-D7CD-47AD-9FEB-EE9C6E15D20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1F65402D-8F3A-45F9-B474-1AE211E3C78D}"/>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6" name="Footer Placeholder 5">
            <a:extLst>
              <a:ext uri="{FF2B5EF4-FFF2-40B4-BE49-F238E27FC236}">
                <a16:creationId xmlns:a16="http://schemas.microsoft.com/office/drawing/2014/main" id="{43F514D7-845E-46DD-81EB-6A31234A82C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ED52519-9384-474B-9554-204337873FB6}"/>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29439497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E4B27D-01A5-46FE-85E4-D2007CF5C3F7}"/>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5C1A4E7-2F63-48DD-8FF5-362951BD32E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612CC32-D16E-40F1-BABC-354989F2737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B853213-1762-4EDD-A6F9-8C91787944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0850E6-3442-4247-92C4-2626A20E3AF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76D4FD7-D325-4E63-ACD6-4008B33E79FD}"/>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8" name="Footer Placeholder 7">
            <a:extLst>
              <a:ext uri="{FF2B5EF4-FFF2-40B4-BE49-F238E27FC236}">
                <a16:creationId xmlns:a16="http://schemas.microsoft.com/office/drawing/2014/main" id="{724163E0-5F1B-4E9A-97F0-DD850F96E93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36DCD74-0200-46A1-9490-1BF72F978F20}"/>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2787553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0AD6A-F063-44FB-8552-8D8735172BC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0A6E692-14B8-4E85-8919-0616A1800155}"/>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4" name="Footer Placeholder 3">
            <a:extLst>
              <a:ext uri="{FF2B5EF4-FFF2-40B4-BE49-F238E27FC236}">
                <a16:creationId xmlns:a16="http://schemas.microsoft.com/office/drawing/2014/main" id="{A47617E9-B4B1-4568-AFB2-FE50A7F7F4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028EF9BD-6E0F-4AA4-9B00-6A7790A5A4C5}"/>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28145200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275298-0DE9-41F9-8A09-48ACC3CA7D98}"/>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3" name="Footer Placeholder 2">
            <a:extLst>
              <a:ext uri="{FF2B5EF4-FFF2-40B4-BE49-F238E27FC236}">
                <a16:creationId xmlns:a16="http://schemas.microsoft.com/office/drawing/2014/main" id="{2016E46F-D9F7-42C3-8EA6-15DDA71DAC8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28AD74A-1D58-48DD-B6B9-5D3AC72EA703}"/>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2198735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9A4D1-346D-420A-B3BE-9CAAE71461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961376-E4AD-4FA4-8FF9-744B4A78ED0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2ADD198-7772-40B7-8A1E-1A905D2619C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293A066-71EB-4863-AFD4-23332F0C0490}"/>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6" name="Footer Placeholder 5">
            <a:extLst>
              <a:ext uri="{FF2B5EF4-FFF2-40B4-BE49-F238E27FC236}">
                <a16:creationId xmlns:a16="http://schemas.microsoft.com/office/drawing/2014/main" id="{1C427202-075A-447C-858D-CB8A8E9A80D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5C3E5D5-9902-4FE6-BDA4-CBDB51CDB7DE}"/>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16543978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C3B4D1-84AE-411D-B38F-E848CF4FF3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51371F8-8E8D-491B-87E5-E9007264F9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9623238-9952-4748-9FC4-39EC63539C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D5F3E9C-FB42-4DFA-A39F-9B8BF675D5FE}"/>
              </a:ext>
            </a:extLst>
          </p:cNvPr>
          <p:cNvSpPr>
            <a:spLocks noGrp="1"/>
          </p:cNvSpPr>
          <p:nvPr>
            <p:ph type="dt" sz="half" idx="10"/>
          </p:nvPr>
        </p:nvSpPr>
        <p:spPr/>
        <p:txBody>
          <a:bodyPr/>
          <a:lstStyle/>
          <a:p>
            <a:fld id="{C1B5EA7D-5444-4354-877A-EE6689A31C54}" type="datetimeFigureOut">
              <a:rPr lang="en-GB" smtClean="0"/>
              <a:t>14/06/2022</a:t>
            </a:fld>
            <a:endParaRPr lang="en-GB"/>
          </a:p>
        </p:txBody>
      </p:sp>
      <p:sp>
        <p:nvSpPr>
          <p:cNvPr id="6" name="Footer Placeholder 5">
            <a:extLst>
              <a:ext uri="{FF2B5EF4-FFF2-40B4-BE49-F238E27FC236}">
                <a16:creationId xmlns:a16="http://schemas.microsoft.com/office/drawing/2014/main" id="{3C5A243D-BABA-4459-B744-80F514F91C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465AF6-BEBD-4294-BFB7-D560D8B099A2}"/>
              </a:ext>
            </a:extLst>
          </p:cNvPr>
          <p:cNvSpPr>
            <a:spLocks noGrp="1"/>
          </p:cNvSpPr>
          <p:nvPr>
            <p:ph type="sldNum" sz="quarter" idx="12"/>
          </p:nvPr>
        </p:nvSpPr>
        <p:spPr/>
        <p:txBody>
          <a:bodyPr/>
          <a:lstStyle/>
          <a:p>
            <a:fld id="{BCEDB042-6C32-4B83-AA6E-A2A546D62083}" type="slidenum">
              <a:rPr lang="en-GB" smtClean="0"/>
              <a:t>‹#›</a:t>
            </a:fld>
            <a:endParaRPr lang="en-GB"/>
          </a:p>
        </p:txBody>
      </p:sp>
    </p:spTree>
    <p:extLst>
      <p:ext uri="{BB962C8B-B14F-4D97-AF65-F5344CB8AC3E}">
        <p14:creationId xmlns:p14="http://schemas.microsoft.com/office/powerpoint/2010/main" val="2328671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D30DEC0-303A-4373-A4F7-44696C08D75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B025C371-5132-482C-B3D9-2E77ECAF6B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609D78-CAD6-4EB7-9CC3-FC47E038135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B5EA7D-5444-4354-877A-EE6689A31C54}" type="datetimeFigureOut">
              <a:rPr lang="en-GB" smtClean="0"/>
              <a:t>14/06/2022</a:t>
            </a:fld>
            <a:endParaRPr lang="en-GB"/>
          </a:p>
        </p:txBody>
      </p:sp>
      <p:sp>
        <p:nvSpPr>
          <p:cNvPr id="5" name="Footer Placeholder 4">
            <a:extLst>
              <a:ext uri="{FF2B5EF4-FFF2-40B4-BE49-F238E27FC236}">
                <a16:creationId xmlns:a16="http://schemas.microsoft.com/office/drawing/2014/main" id="{240DBC01-584B-4F10-BE8B-A4D613653F4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DF8DABD-B1F8-4F8C-B4AA-C05336997E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EDB042-6C32-4B83-AA6E-A2A546D62083}" type="slidenum">
              <a:rPr lang="en-GB" smtClean="0"/>
              <a:t>‹#›</a:t>
            </a:fld>
            <a:endParaRPr lang="en-GB"/>
          </a:p>
        </p:txBody>
      </p:sp>
    </p:spTree>
    <p:extLst>
      <p:ext uri="{BB962C8B-B14F-4D97-AF65-F5344CB8AC3E}">
        <p14:creationId xmlns:p14="http://schemas.microsoft.com/office/powerpoint/2010/main" val="19502710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researchdata.scot/" TargetMode="External"/><Relationship Id="rId2" Type="http://schemas.openxmlformats.org/officeDocument/2006/relationships/hyperlink" Target="mailto:lynne.adair@researchdata.scot"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https://www.ons.gov.uk/methodology/methodologicalpublications/generalmethodology/onsworkingpaperseries/onsmethodologyworkingpaperseriesnumber16syntheticdatapilot" TargetMode="Externa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F113EBA-70E8-4623-B83A-F6AE85856690}"/>
              </a:ext>
            </a:extLst>
          </p:cNvPr>
          <p:cNvSpPr>
            <a:spLocks noGrp="1"/>
          </p:cNvSpPr>
          <p:nvPr>
            <p:ph type="ctrTitle"/>
          </p:nvPr>
        </p:nvSpPr>
        <p:spPr>
          <a:xfrm>
            <a:off x="1524000" y="1122363"/>
            <a:ext cx="9144000" cy="1319895"/>
          </a:xfrm>
        </p:spPr>
        <p:txBody>
          <a:bodyPr>
            <a:normAutofit fontScale="90000"/>
          </a:bodyPr>
          <a:lstStyle/>
          <a:p>
            <a:r>
              <a:rPr lang="en-US" sz="2700" dirty="0">
                <a:latin typeface="Helvetica" panose="020B0604020202020204" pitchFamily="34" charset="0"/>
                <a:cs typeface="Helvetica" panose="020B0604020202020204" pitchFamily="34" charset="0"/>
              </a:rPr>
              <a:t>Dr Lynne Adair (Forrest)</a:t>
            </a:r>
            <a:br>
              <a:rPr lang="en-US" sz="2700" dirty="0">
                <a:latin typeface="Helvetica" panose="020B0604020202020204" pitchFamily="34" charset="0"/>
                <a:cs typeface="Helvetica" panose="020B0604020202020204" pitchFamily="34" charset="0"/>
              </a:rPr>
            </a:br>
            <a:r>
              <a:rPr lang="en-US" sz="2700" dirty="0">
                <a:latin typeface="Helvetica" panose="020B0604020202020204" pitchFamily="34" charset="0"/>
                <a:cs typeface="Helvetica" panose="020B0604020202020204" pitchFamily="34" charset="0"/>
              </a:rPr>
              <a:t>Data Curation Manager</a:t>
            </a:r>
            <a:br>
              <a:rPr lang="en-GB" dirty="0">
                <a:latin typeface="Helvetica" panose="020B0604020202020204" pitchFamily="34" charset="0"/>
                <a:cs typeface="Helvetica" panose="020B0604020202020204" pitchFamily="34" charset="0"/>
              </a:rPr>
            </a:br>
            <a:endParaRPr lang="en-GB" dirty="0"/>
          </a:p>
        </p:txBody>
      </p:sp>
      <p:sp>
        <p:nvSpPr>
          <p:cNvPr id="3" name="Subtitle 2">
            <a:extLst>
              <a:ext uri="{FF2B5EF4-FFF2-40B4-BE49-F238E27FC236}">
                <a16:creationId xmlns:a16="http://schemas.microsoft.com/office/drawing/2014/main" id="{313CCE9F-7BE2-4553-B394-B1623E716854}"/>
              </a:ext>
            </a:extLst>
          </p:cNvPr>
          <p:cNvSpPr>
            <a:spLocks noGrp="1"/>
          </p:cNvSpPr>
          <p:nvPr>
            <p:ph type="subTitle" idx="1"/>
          </p:nvPr>
        </p:nvSpPr>
        <p:spPr/>
        <p:txBody>
          <a:bodyPr/>
          <a:lstStyle/>
          <a:p>
            <a:endParaRPr lang="en-GB" dirty="0">
              <a:latin typeface="Helvetica" panose="020B0604020202020204" pitchFamily="34" charset="0"/>
              <a:cs typeface="Helvetica" panose="020B0604020202020204" pitchFamily="34" charset="0"/>
            </a:endParaRPr>
          </a:p>
        </p:txBody>
      </p:sp>
      <p:pic>
        <p:nvPicPr>
          <p:cNvPr id="4" name="Picture 3" descr="A picture containing icon&#10;&#10;Description automatically generated">
            <a:extLst>
              <a:ext uri="{FF2B5EF4-FFF2-40B4-BE49-F238E27FC236}">
                <a16:creationId xmlns:a16="http://schemas.microsoft.com/office/drawing/2014/main" id="{B5827806-FDE0-4625-8C4E-EEB20BC019B7}"/>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153435" y="5244861"/>
            <a:ext cx="2505199" cy="1268652"/>
          </a:xfrm>
          <a:prstGeom prst="rect">
            <a:avLst/>
          </a:prstGeom>
        </p:spPr>
      </p:pic>
      <p:sp>
        <p:nvSpPr>
          <p:cNvPr id="10" name="TextBox 9">
            <a:extLst>
              <a:ext uri="{FF2B5EF4-FFF2-40B4-BE49-F238E27FC236}">
                <a16:creationId xmlns:a16="http://schemas.microsoft.com/office/drawing/2014/main" id="{8F005619-4785-4DD7-B57A-AC28704BB7BF}"/>
              </a:ext>
            </a:extLst>
          </p:cNvPr>
          <p:cNvSpPr txBox="1"/>
          <p:nvPr/>
        </p:nvSpPr>
        <p:spPr>
          <a:xfrm>
            <a:off x="533366" y="2688649"/>
            <a:ext cx="8504756" cy="3046988"/>
          </a:xfrm>
          <a:prstGeom prst="rect">
            <a:avLst/>
          </a:prstGeom>
          <a:noFill/>
        </p:spPr>
        <p:txBody>
          <a:bodyPr wrap="square" lIns="91440" tIns="45720" rIns="91440" bIns="45720" anchor="t">
            <a:spAutoFit/>
          </a:bodyPr>
          <a:lstStyle/>
          <a:p>
            <a:r>
              <a:rPr lang="en-GB" sz="4800" b="1" dirty="0">
                <a:solidFill>
                  <a:srgbClr val="3C851A"/>
                </a:solidFill>
                <a:latin typeface="Helvetica"/>
                <a:cs typeface="Helvetica"/>
              </a:rPr>
              <a:t>Developing an RDS strategy for the production and research use of synthetic data for Scotland</a:t>
            </a:r>
            <a:endParaRPr lang="en-GB" sz="4800" dirty="0">
              <a:latin typeface="Helvetica"/>
              <a:cs typeface="Helvetica"/>
            </a:endParaRPr>
          </a:p>
        </p:txBody>
      </p:sp>
    </p:spTree>
    <p:extLst>
      <p:ext uri="{BB962C8B-B14F-4D97-AF65-F5344CB8AC3E}">
        <p14:creationId xmlns:p14="http://schemas.microsoft.com/office/powerpoint/2010/main" val="31945794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A6954B-0CB2-894C-6C24-8961A5C15C84}"/>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Synthetic data landscape</a:t>
            </a:r>
            <a:endParaRPr lang="en-GB"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E4173282-D492-1DEC-2287-7BA3488A2CE0}"/>
              </a:ext>
            </a:extLst>
          </p:cNvPr>
          <p:cNvSpPr>
            <a:spLocks noGrp="1"/>
          </p:cNvSpPr>
          <p:nvPr>
            <p:ph idx="1"/>
          </p:nvPr>
        </p:nvSpPr>
        <p:spPr/>
        <p:txBody>
          <a:bodyPr>
            <a:normAutofit/>
          </a:bodyPr>
          <a:lstStyle/>
          <a:p>
            <a:pPr>
              <a:lnSpc>
                <a:spcPct val="107000"/>
              </a:lnSpc>
              <a:spcAft>
                <a:spcPts val="800"/>
              </a:spcAft>
            </a:pPr>
            <a:r>
              <a:rPr lang="en-US" sz="3000" dirty="0">
                <a:effectLst/>
                <a:latin typeface="Helvetica" panose="020B0604020202020204" pitchFamily="34" charset="0"/>
                <a:ea typeface="Calibri" panose="020F0502020204030204" pitchFamily="34" charset="0"/>
                <a:cs typeface="Helvetica" panose="020B0604020202020204" pitchFamily="34" charset="0"/>
              </a:rPr>
              <a:t>Addressing privacy concerns – public and data controllers</a:t>
            </a:r>
            <a:endParaRPr lang="en-GB" sz="3000" dirty="0">
              <a:effectLst/>
              <a:latin typeface="Helvetica" panose="020B0604020202020204" pitchFamily="34" charset="0"/>
              <a:ea typeface="Calibri" panose="020F0502020204030204" pitchFamily="34" charset="0"/>
              <a:cs typeface="Helvetica" panose="020B0604020202020204" pitchFamily="34" charset="0"/>
            </a:endParaRPr>
          </a:p>
          <a:p>
            <a:pPr>
              <a:lnSpc>
                <a:spcPct val="107000"/>
              </a:lnSpc>
              <a:spcAft>
                <a:spcPts val="800"/>
              </a:spcAft>
            </a:pPr>
            <a:r>
              <a:rPr lang="en-GB" sz="3000" dirty="0">
                <a:effectLst/>
                <a:latin typeface="Helvetica" panose="020B0604020202020204" pitchFamily="34" charset="0"/>
                <a:ea typeface="Calibri" panose="020F0502020204030204" pitchFamily="34" charset="0"/>
                <a:cs typeface="Helvetica" panose="020B0604020202020204" pitchFamily="34" charset="0"/>
              </a:rPr>
              <a:t>Information Governance (IG) challenges on trying to release high fidelity data </a:t>
            </a:r>
          </a:p>
          <a:p>
            <a:pPr>
              <a:lnSpc>
                <a:spcPct val="107000"/>
              </a:lnSpc>
              <a:spcAft>
                <a:spcPts val="800"/>
              </a:spcAft>
            </a:pPr>
            <a:r>
              <a:rPr lang="en-GB" sz="3000" dirty="0">
                <a:effectLst/>
                <a:latin typeface="Helvetica" panose="020B0604020202020204" pitchFamily="34" charset="0"/>
                <a:ea typeface="Calibri" panose="020F0502020204030204" pitchFamily="34" charset="0"/>
                <a:cs typeface="Helvetica" panose="020B0604020202020204" pitchFamily="34" charset="0"/>
              </a:rPr>
              <a:t>How to measure how closely the synthetic data resembles the real thing and thus is a disclosure risk</a:t>
            </a:r>
          </a:p>
          <a:p>
            <a:pPr lvl="1">
              <a:lnSpc>
                <a:spcPct val="107000"/>
              </a:lnSpc>
              <a:spcAft>
                <a:spcPts val="800"/>
              </a:spcAft>
            </a:pPr>
            <a:r>
              <a:rPr lang="en-GB" sz="2800" dirty="0">
                <a:latin typeface="Helvetica" panose="020B0604020202020204" pitchFamily="34" charset="0"/>
                <a:ea typeface="Calibri" panose="020F0502020204030204" pitchFamily="34" charset="0"/>
                <a:cs typeface="Helvetica" panose="020B0604020202020204" pitchFamily="34" charset="0"/>
              </a:rPr>
              <a:t>S</a:t>
            </a:r>
            <a:r>
              <a:rPr lang="en-GB" sz="2800" dirty="0">
                <a:effectLst/>
                <a:latin typeface="Helvetica" panose="020B0604020202020204" pitchFamily="34" charset="0"/>
                <a:ea typeface="Calibri" panose="020F0502020204030204" pitchFamily="34" charset="0"/>
                <a:cs typeface="Helvetica" panose="020B0604020202020204" pitchFamily="34" charset="0"/>
              </a:rPr>
              <a:t>tandardisation of the different types of synthetic data and the terminology around this is required</a:t>
            </a:r>
          </a:p>
          <a:p>
            <a:pPr marL="0" indent="0">
              <a:buNone/>
            </a:pPr>
            <a:endParaRPr lang="en-GB" dirty="0"/>
          </a:p>
        </p:txBody>
      </p:sp>
    </p:spTree>
    <p:extLst>
      <p:ext uri="{BB962C8B-B14F-4D97-AF65-F5344CB8AC3E}">
        <p14:creationId xmlns:p14="http://schemas.microsoft.com/office/powerpoint/2010/main" val="10293711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Uses of synthetic data</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p:txBody>
          <a:bodyPr>
            <a:normAutofit lnSpcReduction="10000"/>
          </a:bodyPr>
          <a:lstStyle/>
          <a:p>
            <a:pPr>
              <a:lnSpc>
                <a:spcPct val="107000"/>
              </a:lnSpc>
              <a:buSzPct val="100000"/>
              <a:tabLst>
                <a:tab pos="457200" algn="l"/>
              </a:tabLst>
            </a:pPr>
            <a:r>
              <a:rPr lang="en-GB" sz="3600" dirty="0">
                <a:effectLst/>
                <a:latin typeface="Helvetica" panose="020B0604020202020204" pitchFamily="34" charset="0"/>
                <a:ea typeface="Calibri" panose="020F0502020204030204" pitchFamily="34" charset="0"/>
                <a:cs typeface="Helvetica" panose="020B0604020202020204" pitchFamily="34" charset="0"/>
              </a:rPr>
              <a:t>Training in using linked administrative data</a:t>
            </a:r>
          </a:p>
          <a:p>
            <a:pPr>
              <a:lnSpc>
                <a:spcPct val="107000"/>
              </a:lnSpc>
              <a:buSzPct val="100000"/>
              <a:tabLst>
                <a:tab pos="457200" algn="l"/>
              </a:tabLst>
            </a:pPr>
            <a:r>
              <a:rPr lang="en-GB" sz="3600" dirty="0">
                <a:effectLst/>
                <a:latin typeface="Helvetica" panose="020B0604020202020204" pitchFamily="34" charset="0"/>
                <a:ea typeface="Calibri" panose="020F0502020204030204" pitchFamily="34" charset="0"/>
                <a:cs typeface="Helvetica" panose="020B0604020202020204" pitchFamily="34" charset="0"/>
              </a:rPr>
              <a:t>Data discovery (augment metadata catalogue)</a:t>
            </a:r>
          </a:p>
          <a:p>
            <a:pPr>
              <a:lnSpc>
                <a:spcPct val="107000"/>
              </a:lnSpc>
              <a:buSzPct val="100000"/>
              <a:tabLst>
                <a:tab pos="457200" algn="l"/>
              </a:tabLst>
            </a:pPr>
            <a:r>
              <a:rPr lang="en-GB" sz="3600" dirty="0">
                <a:effectLst/>
                <a:latin typeface="Helvetica" panose="020B0604020202020204" pitchFamily="34" charset="0"/>
                <a:ea typeface="Calibri" panose="020F0502020204030204" pitchFamily="34" charset="0"/>
                <a:cs typeface="Helvetica" panose="020B0604020202020204" pitchFamily="34" charset="0"/>
              </a:rPr>
              <a:t>Code development: </a:t>
            </a:r>
          </a:p>
          <a:p>
            <a:pPr lvl="1">
              <a:lnSpc>
                <a:spcPct val="107000"/>
              </a:lnSpc>
              <a:buSzPct val="100000"/>
              <a:tabLst>
                <a:tab pos="457200" algn="l"/>
              </a:tabLst>
            </a:pPr>
            <a:r>
              <a:rPr lang="en-GB" sz="3200" dirty="0">
                <a:latin typeface="Helvetica" panose="020B0604020202020204" pitchFamily="34" charset="0"/>
                <a:ea typeface="Calibri" panose="020F0502020204030204" pitchFamily="34" charset="0"/>
                <a:cs typeface="Helvetica" panose="020B0604020202020204" pitchFamily="34" charset="0"/>
              </a:rPr>
              <a:t>W</a:t>
            </a:r>
            <a:r>
              <a:rPr lang="en-GB" sz="3200" dirty="0">
                <a:effectLst/>
                <a:latin typeface="Helvetica" panose="020B0604020202020204" pitchFamily="34" charset="0"/>
                <a:ea typeface="Calibri" panose="020F0502020204030204" pitchFamily="34" charset="0"/>
                <a:cs typeface="Helvetica" panose="020B0604020202020204" pitchFamily="34" charset="0"/>
              </a:rPr>
              <a:t>riting and testing code before full data access is available </a:t>
            </a:r>
          </a:p>
          <a:p>
            <a:pPr lvl="1">
              <a:lnSpc>
                <a:spcPct val="107000"/>
              </a:lnSpc>
              <a:buSzPct val="100000"/>
              <a:tabLst>
                <a:tab pos="457200" algn="l"/>
              </a:tabLst>
            </a:pPr>
            <a:r>
              <a:rPr lang="en-GB" sz="3200" dirty="0">
                <a:latin typeface="Helvetica" panose="020B0604020202020204" pitchFamily="34" charset="0"/>
                <a:ea typeface="Calibri" panose="020F0502020204030204" pitchFamily="34" charset="0"/>
                <a:cs typeface="Helvetica" panose="020B0604020202020204" pitchFamily="34" charset="0"/>
              </a:rPr>
              <a:t>T</a:t>
            </a:r>
            <a:r>
              <a:rPr lang="en-GB" sz="3200" dirty="0">
                <a:effectLst/>
                <a:latin typeface="Helvetica" panose="020B0604020202020204" pitchFamily="34" charset="0"/>
                <a:ea typeface="Calibri" panose="020F0502020204030204" pitchFamily="34" charset="0"/>
                <a:cs typeface="Helvetica" panose="020B0604020202020204" pitchFamily="34" charset="0"/>
              </a:rPr>
              <a:t>o limit safe setting access to real data</a:t>
            </a:r>
          </a:p>
          <a:p>
            <a:pPr>
              <a:lnSpc>
                <a:spcPct val="107000"/>
              </a:lnSpc>
              <a:spcAft>
                <a:spcPts val="800"/>
              </a:spcAft>
              <a:buSzPct val="100000"/>
              <a:tabLst>
                <a:tab pos="457200" algn="l"/>
              </a:tabLst>
            </a:pPr>
            <a:r>
              <a:rPr lang="en-GB" sz="3600" dirty="0">
                <a:effectLst/>
                <a:latin typeface="Helvetica" panose="020B0604020202020204" pitchFamily="34" charset="0"/>
                <a:ea typeface="Calibri" panose="020F0502020204030204" pitchFamily="34" charset="0"/>
                <a:cs typeface="Helvetica" panose="020B0604020202020204" pitchFamily="34" charset="0"/>
              </a:rPr>
              <a:t>AI/Model training</a:t>
            </a:r>
          </a:p>
          <a:p>
            <a:endParaRPr lang="en-GB" dirty="0"/>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4061777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Synthetic data benefits</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615440"/>
            <a:ext cx="10515600" cy="4561523"/>
          </a:xfrm>
        </p:spPr>
        <p:txBody>
          <a:bodyPr>
            <a:normAutofit/>
          </a:bodyPr>
          <a:lstStyle/>
          <a:p>
            <a:pPr>
              <a:lnSpc>
                <a:spcPct val="107000"/>
              </a:lnSpc>
              <a:spcBef>
                <a:spcPts val="200"/>
              </a:spcBef>
            </a:pPr>
            <a:r>
              <a:rPr lang="en-GB" sz="3200" b="1" dirty="0">
                <a:solidFill>
                  <a:schemeClr val="accent6">
                    <a:lumMod val="75000"/>
                  </a:schemeClr>
                </a:solidFill>
                <a:effectLst/>
                <a:latin typeface="Helvetica" panose="020B0604020202020204" pitchFamily="34" charset="0"/>
                <a:ea typeface="Times New Roman" panose="02020603050405020304" pitchFamily="18" charset="0"/>
                <a:cs typeface="Helvetica" panose="020B0604020202020204" pitchFamily="34" charset="0"/>
              </a:rPr>
              <a:t>To researchers and data controllers:</a:t>
            </a:r>
          </a:p>
          <a:p>
            <a:pPr marL="800100" lvl="1" indent="-342900">
              <a:lnSpc>
                <a:spcPct val="107000"/>
              </a:lnSpc>
              <a:buSzPct val="100000"/>
              <a:buFont typeface="Symbol" panose="05050102010706020507" pitchFamily="18" charset="2"/>
              <a:buChar char=""/>
              <a:tabLst>
                <a:tab pos="457200" algn="l"/>
              </a:tabLst>
            </a:pPr>
            <a:r>
              <a:rPr lang="en-GB" sz="2800" dirty="0">
                <a:effectLst/>
                <a:latin typeface="Helvetica" panose="020B0604020202020204" pitchFamily="34" charset="0"/>
                <a:ea typeface="Calibri" panose="020F0502020204030204" pitchFamily="34" charset="0"/>
                <a:cs typeface="Helvetica" panose="020B0604020202020204" pitchFamily="34" charset="0"/>
              </a:rPr>
              <a:t>Upskill users in use of admin data by using synthetic data as a training resource</a:t>
            </a:r>
          </a:p>
          <a:p>
            <a:pPr marL="800100" lvl="1" indent="-342900">
              <a:lnSpc>
                <a:spcPct val="107000"/>
              </a:lnSpc>
              <a:buSzPct val="100000"/>
              <a:buFont typeface="Symbol" panose="05050102010706020507" pitchFamily="18" charset="2"/>
              <a:buChar char=""/>
              <a:tabLst>
                <a:tab pos="457200" algn="l"/>
              </a:tabLst>
            </a:pPr>
            <a:r>
              <a:rPr lang="en-GB" sz="2800" dirty="0">
                <a:effectLst/>
                <a:latin typeface="Helvetica" panose="020B0604020202020204" pitchFamily="34" charset="0"/>
                <a:ea typeface="Calibri" panose="020F0502020204030204" pitchFamily="34" charset="0"/>
                <a:cs typeface="Helvetica" panose="020B0604020202020204" pitchFamily="34" charset="0"/>
              </a:rPr>
              <a:t>Better data discovery (can augment meta data catalogue)</a:t>
            </a:r>
          </a:p>
          <a:p>
            <a:pPr marL="800100" lvl="1" indent="-342900">
              <a:lnSpc>
                <a:spcPct val="107000"/>
              </a:lnSpc>
              <a:spcAft>
                <a:spcPts val="800"/>
              </a:spcAft>
              <a:buSzPct val="100000"/>
              <a:buFont typeface="Symbol" panose="05050102010706020507" pitchFamily="18" charset="2"/>
              <a:buChar char=""/>
              <a:tabLst>
                <a:tab pos="457200" algn="l"/>
              </a:tabLst>
            </a:pPr>
            <a:r>
              <a:rPr lang="en-GB" sz="2800" dirty="0">
                <a:effectLst/>
                <a:latin typeface="Helvetica" panose="020B0604020202020204" pitchFamily="34" charset="0"/>
                <a:ea typeface="Calibri" panose="020F0502020204030204" pitchFamily="34" charset="0"/>
                <a:cs typeface="Helvetica" panose="020B0604020202020204" pitchFamily="34" charset="0"/>
              </a:rPr>
              <a:t>Reduce time needed in secure settings and with access to real data</a:t>
            </a:r>
          </a:p>
          <a:p>
            <a:pPr>
              <a:lnSpc>
                <a:spcPct val="107000"/>
              </a:lnSpc>
              <a:spcBef>
                <a:spcPts val="200"/>
              </a:spcBef>
            </a:pPr>
            <a:r>
              <a:rPr lang="en-US" sz="3200" b="1" dirty="0">
                <a:solidFill>
                  <a:schemeClr val="accent6">
                    <a:lumMod val="75000"/>
                  </a:schemeClr>
                </a:solidFill>
                <a:effectLst/>
                <a:latin typeface="Helvetica" panose="020B0604020202020204" pitchFamily="34" charset="0"/>
                <a:ea typeface="Times New Roman" panose="02020603050405020304" pitchFamily="18" charset="0"/>
                <a:cs typeface="Helvetica" panose="020B0604020202020204" pitchFamily="34" charset="0"/>
              </a:rPr>
              <a:t>Public/Generally: </a:t>
            </a:r>
            <a:endParaRPr lang="en-GB" sz="3200" b="1" dirty="0">
              <a:solidFill>
                <a:schemeClr val="accent6">
                  <a:lumMod val="75000"/>
                </a:schemeClr>
              </a:solidFill>
              <a:effectLst/>
              <a:latin typeface="Helvetica" panose="020B0604020202020204" pitchFamily="34" charset="0"/>
              <a:ea typeface="Times New Roman" panose="02020603050405020304" pitchFamily="18" charset="0"/>
              <a:cs typeface="Helvetica" panose="020B0604020202020204" pitchFamily="34" charset="0"/>
            </a:endParaRPr>
          </a:p>
          <a:p>
            <a:pPr marL="800100" lvl="1" indent="-342900">
              <a:lnSpc>
                <a:spcPct val="107000"/>
              </a:lnSpc>
              <a:spcAft>
                <a:spcPts val="800"/>
              </a:spcAft>
              <a:buSzPct val="100000"/>
              <a:buFont typeface="Symbol" panose="05050102010706020507" pitchFamily="18" charset="2"/>
              <a:buChar char=""/>
              <a:tabLst>
                <a:tab pos="457200" algn="l"/>
              </a:tabLst>
            </a:pPr>
            <a:r>
              <a:rPr lang="en-US" sz="2800" dirty="0">
                <a:effectLst/>
                <a:latin typeface="Helvetica" panose="020B0604020202020204" pitchFamily="34" charset="0"/>
                <a:ea typeface="Calibri" panose="020F0502020204030204" pitchFamily="34" charset="0"/>
                <a:cs typeface="Helvetica" panose="020B0604020202020204" pitchFamily="34" charset="0"/>
              </a:rPr>
              <a:t>Greater use of data</a:t>
            </a:r>
            <a:endParaRPr lang="en-GB" sz="2800" dirty="0">
              <a:latin typeface="Helvetica" panose="020B0604020202020204" pitchFamily="34" charset="0"/>
              <a:cs typeface="Helvetica" panose="020B0604020202020204" pitchFamily="34"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84708629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normAutofit/>
          </a:bodyPr>
          <a:lstStyle/>
          <a:p>
            <a:r>
              <a:rPr lang="en-US" sz="4000" b="1" dirty="0">
                <a:solidFill>
                  <a:srgbClr val="3C851A"/>
                </a:solidFill>
                <a:latin typeface="Helvetica" panose="020B0604020202020204" pitchFamily="34" charset="0"/>
                <a:cs typeface="Helvetica" panose="020B0604020202020204" pitchFamily="34" charset="0"/>
              </a:rPr>
              <a:t>Access methods/location</a:t>
            </a:r>
            <a:endParaRPr lang="en-GB" sz="4000" b="1" dirty="0">
              <a:solidFill>
                <a:srgbClr val="3C851A"/>
              </a:solidFill>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377388"/>
            <a:ext cx="10515600" cy="4799576"/>
          </a:xfrm>
        </p:spPr>
        <p:txBody>
          <a:bodyPr>
            <a:normAutofit fontScale="85000" lnSpcReduction="20000"/>
          </a:bodyPr>
          <a:lstStyle/>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Safe haven</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Data in safe haven but accessed via VPN from elsewhere</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Analytical Workbench</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Dataset released to researcher after signing an undertaking form</a:t>
            </a:r>
          </a:p>
          <a:p>
            <a:pPr marL="342900" lvl="0" indent="-342900">
              <a:lnSpc>
                <a:spcPct val="107000"/>
              </a:lnSpc>
              <a:buFont typeface="Symbol" panose="05050102010706020507" pitchFamily="18" charset="2"/>
              <a:buChar char=""/>
            </a:pPr>
            <a:r>
              <a:rPr lang="en-GB" sz="2800" dirty="0">
                <a:effectLst/>
                <a:latin typeface="Helvetica" panose="020B0604020202020204" pitchFamily="34" charset="0"/>
                <a:ea typeface="Calibri" panose="020F0502020204030204" pitchFamily="34" charset="0"/>
                <a:cs typeface="Helvetica" panose="020B0604020202020204" pitchFamily="34" charset="0"/>
              </a:rPr>
              <a:t>Published on website</a:t>
            </a:r>
          </a:p>
          <a:p>
            <a:pPr marL="0" lvl="0" indent="0">
              <a:lnSpc>
                <a:spcPct val="107000"/>
              </a:lnSpc>
              <a:buNone/>
            </a:pPr>
            <a:r>
              <a:rPr lang="en-US" sz="5200" b="1" dirty="0">
                <a:solidFill>
                  <a:schemeClr val="accent6">
                    <a:lumMod val="75000"/>
                  </a:schemeClr>
                </a:solidFill>
                <a:effectLst/>
                <a:latin typeface="Helvetica" panose="020B0604020202020204" pitchFamily="34" charset="0"/>
                <a:ea typeface="Calibri" panose="020F0502020204030204" pitchFamily="34" charset="0"/>
                <a:cs typeface="Helvetica" panose="020B0604020202020204" pitchFamily="34" charset="0"/>
              </a:rPr>
              <a:t>Training/Accreditation Requirements</a:t>
            </a:r>
          </a:p>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None</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Researcher at approved institution</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RDS Approved researcher accreditation (RDS ARA)</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spcAft>
                <a:spcPts val="800"/>
              </a:spcAft>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RDS ARA + ONS Safe Researcher Training</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2423450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Plans</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493520"/>
            <a:ext cx="10515600" cy="4683443"/>
          </a:xfrm>
        </p:spPr>
        <p:txBody>
          <a:bodyPr>
            <a:normAutofit fontScale="92500" lnSpcReduction="10000"/>
          </a:bodyPr>
          <a:lstStyle/>
          <a:p>
            <a:pPr marL="342900" lvl="0" indent="-342900">
              <a:lnSpc>
                <a:spcPct val="107000"/>
              </a:lnSpc>
              <a:buFont typeface="Symbol" panose="05050102010706020507" pitchFamily="18" charset="2"/>
              <a:buChar char=""/>
            </a:pPr>
            <a:r>
              <a:rPr lang="en-US" sz="3200" dirty="0">
                <a:effectLst/>
                <a:latin typeface="Helvetica" panose="020B0604020202020204" pitchFamily="34" charset="0"/>
                <a:ea typeface="Calibri" panose="020F0502020204030204" pitchFamily="34" charset="0"/>
                <a:cs typeface="Helvetica" panose="020B0604020202020204" pitchFamily="34" charset="0"/>
              </a:rPr>
              <a:t>Set up a Scottish working group to identify similarities and differences in synthetic data needs, governance, and access for different </a:t>
            </a:r>
            <a:r>
              <a:rPr lang="en-US" sz="3200" dirty="0" err="1">
                <a:effectLst/>
                <a:latin typeface="Helvetica" panose="020B0604020202020204" pitchFamily="34" charset="0"/>
                <a:ea typeface="Calibri" panose="020F0502020204030204" pitchFamily="34" charset="0"/>
                <a:cs typeface="Helvetica" panose="020B0604020202020204" pitchFamily="34" charset="0"/>
              </a:rPr>
              <a:t>organisations</a:t>
            </a:r>
            <a:endParaRPr lang="en-GB" sz="32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200" dirty="0">
                <a:effectLst/>
                <a:latin typeface="Helvetica" panose="020B0604020202020204" pitchFamily="34" charset="0"/>
                <a:ea typeface="Calibri" panose="020F0502020204030204" pitchFamily="34" charset="0"/>
                <a:cs typeface="Helvetica" panose="020B0604020202020204" pitchFamily="34" charset="0"/>
              </a:rPr>
              <a:t>Survey researchers/users on their synthetic data requirements</a:t>
            </a:r>
            <a:endParaRPr lang="en-GB" sz="32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200" dirty="0">
                <a:effectLst/>
                <a:latin typeface="Helvetica" panose="020B0604020202020204" pitchFamily="34" charset="0"/>
                <a:ea typeface="Calibri" panose="020F0502020204030204" pitchFamily="34" charset="0"/>
                <a:cs typeface="Helvetica" panose="020B0604020202020204" pitchFamily="34" charset="0"/>
              </a:rPr>
              <a:t>Speak to data controllers re their understanding and concerns around synthetic data</a:t>
            </a:r>
            <a:endParaRPr lang="en-GB" sz="32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200" dirty="0">
                <a:effectLst/>
                <a:latin typeface="Helvetica" panose="020B0604020202020204" pitchFamily="34" charset="0"/>
                <a:ea typeface="Calibri" panose="020F0502020204030204" pitchFamily="34" charset="0"/>
                <a:cs typeface="Helvetica" panose="020B0604020202020204" pitchFamily="34" charset="0"/>
              </a:rPr>
              <a:t>Supply IG and legal expertise</a:t>
            </a:r>
          </a:p>
          <a:p>
            <a:pPr marL="342900" lvl="0" indent="-342900">
              <a:lnSpc>
                <a:spcPct val="107000"/>
              </a:lnSpc>
              <a:buFont typeface="Symbol" panose="05050102010706020507" pitchFamily="18" charset="2"/>
              <a:buChar char=""/>
            </a:pPr>
            <a:r>
              <a:rPr lang="en-US" sz="3200" dirty="0">
                <a:latin typeface="Helvetica" panose="020B0604020202020204" pitchFamily="34" charset="0"/>
                <a:ea typeface="Calibri" panose="020F0502020204030204" pitchFamily="34" charset="0"/>
                <a:cs typeface="Helvetica" panose="020B0604020202020204" pitchFamily="34" charset="0"/>
              </a:rPr>
              <a:t>Public engagement</a:t>
            </a:r>
            <a:endParaRPr lang="en-GB" sz="3200" dirty="0">
              <a:effectLst/>
              <a:latin typeface="Helvetica" panose="020B0604020202020204" pitchFamily="34" charset="0"/>
              <a:ea typeface="Calibri" panose="020F0502020204030204" pitchFamily="34" charset="0"/>
              <a:cs typeface="Helvetica" panose="020B0604020202020204" pitchFamily="34"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29506231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Plans</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493520"/>
            <a:ext cx="10515600" cy="4683443"/>
          </a:xfrm>
        </p:spPr>
        <p:txBody>
          <a:bodyPr vert="horz" lIns="91440" tIns="45720" rIns="91440" bIns="45720" rtlCol="0" anchor="t">
            <a:normAutofit lnSpcReduction="10000"/>
          </a:bodyPr>
          <a:lstStyle/>
          <a:p>
            <a:pPr marL="342900" lvl="0"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Fund work to : </a:t>
            </a:r>
          </a:p>
          <a:p>
            <a:pPr marL="800100" lvl="1" indent="-342900">
              <a:lnSpc>
                <a:spcPct val="107000"/>
              </a:lnSpc>
              <a:buFont typeface="Symbol" panose="05050102010706020507" pitchFamily="18" charset="2"/>
              <a:buChar char=""/>
            </a:pPr>
            <a:r>
              <a:rPr lang="en-US" sz="2800" dirty="0">
                <a:latin typeface="Helvetica" panose="020B0604020202020204" pitchFamily="34" charset="0"/>
                <a:ea typeface="Calibri" panose="020F0502020204030204" pitchFamily="34" charset="0"/>
                <a:cs typeface="Helvetica" panose="020B0604020202020204" pitchFamily="34" charset="0"/>
              </a:rPr>
              <a:t>I</a:t>
            </a:r>
            <a:r>
              <a:rPr lang="en-US" sz="2800" dirty="0">
                <a:effectLst/>
                <a:latin typeface="Helvetica" panose="020B0604020202020204" pitchFamily="34" charset="0"/>
                <a:ea typeface="Calibri" panose="020F0502020204030204" pitchFamily="34" charset="0"/>
                <a:cs typeface="Helvetica" panose="020B0604020202020204" pitchFamily="34" charset="0"/>
              </a:rPr>
              <a:t>nvestigate synthetic data tools and synthetic data requirements</a:t>
            </a:r>
          </a:p>
          <a:p>
            <a:pPr marL="1257300" lvl="2" indent="-342900">
              <a:lnSpc>
                <a:spcPct val="107000"/>
              </a:lnSpc>
              <a:buFont typeface="Symbol" panose="05050102010706020507" pitchFamily="18" charset="2"/>
              <a:buChar char=""/>
            </a:pPr>
            <a:r>
              <a:rPr lang="en-US" sz="2600" dirty="0">
                <a:latin typeface="Helvetica" panose="020B0604020202020204" pitchFamily="34" charset="0"/>
                <a:ea typeface="Calibri" panose="020F0502020204030204" pitchFamily="34" charset="0"/>
                <a:cs typeface="Helvetica" panose="020B0604020202020204" pitchFamily="34" charset="0"/>
              </a:rPr>
              <a:t>Evaluate and compare commercial and open-source tools</a:t>
            </a:r>
          </a:p>
          <a:p>
            <a:pPr marL="1257300" lvl="2" indent="-342900">
              <a:lnSpc>
                <a:spcPct val="107000"/>
              </a:lnSpc>
              <a:buFont typeface="Symbol" panose="05050102010706020507" pitchFamily="18" charset="2"/>
              <a:buChar char=""/>
            </a:pPr>
            <a:r>
              <a:rPr lang="en-US" sz="2600" dirty="0">
                <a:effectLst/>
                <a:latin typeface="Helvetica" panose="020B0604020202020204" pitchFamily="34" charset="0"/>
                <a:ea typeface="Calibri" panose="020F0502020204030204" pitchFamily="34" charset="0"/>
                <a:cs typeface="Helvetica" panose="020B0604020202020204" pitchFamily="34" charset="0"/>
              </a:rPr>
              <a:t>Cost-benefit analysis</a:t>
            </a:r>
          </a:p>
          <a:p>
            <a:pPr marL="1257300" lvl="2" indent="-342900">
              <a:lnSpc>
                <a:spcPct val="107000"/>
              </a:lnSpc>
              <a:buFont typeface="Symbol" panose="05050102010706020507" pitchFamily="18" charset="2"/>
              <a:buChar char=""/>
            </a:pPr>
            <a:r>
              <a:rPr lang="en-US" sz="2600" dirty="0">
                <a:latin typeface="Helvetica"/>
                <a:ea typeface="Calibri" panose="020F0502020204030204" pitchFamily="34" charset="0"/>
                <a:cs typeface="Helvetica"/>
              </a:rPr>
              <a:t>Different solutions for low- and high-fidelity synthesis?</a:t>
            </a:r>
            <a:endParaRPr lang="en-GB" sz="2600" dirty="0">
              <a:effectLst/>
              <a:latin typeface="Helvetica"/>
              <a:ea typeface="Calibri" panose="020F0502020204030204" pitchFamily="34" charset="0"/>
              <a:cs typeface="Helvetica"/>
            </a:endParaRPr>
          </a:p>
          <a:p>
            <a:pPr marL="800100" lvl="1" indent="-342900">
              <a:lnSpc>
                <a:spcPct val="107000"/>
              </a:lnSpc>
              <a:buFont typeface="Symbol" panose="05050102010706020507" pitchFamily="18" charset="2"/>
              <a:buChar char=""/>
            </a:pPr>
            <a:r>
              <a:rPr lang="en-US" sz="2800" dirty="0">
                <a:effectLst/>
                <a:latin typeface="Helvetica" panose="020B0604020202020204" pitchFamily="34" charset="0"/>
                <a:ea typeface="Calibri" panose="020F0502020204030204" pitchFamily="34" charset="0"/>
                <a:cs typeface="Helvetica" panose="020B0604020202020204" pitchFamily="34" charset="0"/>
              </a:rPr>
              <a:t>Develop a </a:t>
            </a:r>
            <a:r>
              <a:rPr lang="en-US" sz="2800" dirty="0" err="1">
                <a:effectLst/>
                <a:latin typeface="Helvetica" panose="020B0604020202020204" pitchFamily="34" charset="0"/>
                <a:ea typeface="Calibri" panose="020F0502020204030204" pitchFamily="34" charset="0"/>
                <a:cs typeface="Helvetica" panose="020B0604020202020204" pitchFamily="34" charset="0"/>
              </a:rPr>
              <a:t>standardised</a:t>
            </a:r>
            <a:r>
              <a:rPr lang="en-US" sz="2800" dirty="0">
                <a:effectLst/>
                <a:latin typeface="Helvetica" panose="020B0604020202020204" pitchFamily="34" charset="0"/>
                <a:ea typeface="Calibri" panose="020F0502020204030204" pitchFamily="34" charset="0"/>
                <a:cs typeface="Helvetica" panose="020B0604020202020204" pitchFamily="34" charset="0"/>
              </a:rPr>
              <a:t> synthetic data classification system to help understand the fidelity and risk of the synthetic data</a:t>
            </a:r>
            <a:endParaRPr lang="en-GB" sz="2800" dirty="0">
              <a:effectLst/>
              <a:latin typeface="Helvetica" panose="020B0604020202020204" pitchFamily="34" charset="0"/>
              <a:ea typeface="Calibri" panose="020F0502020204030204" pitchFamily="34" charset="0"/>
              <a:cs typeface="Helvetica" panose="020B0604020202020204" pitchFamily="34" charset="0"/>
            </a:endParaRPr>
          </a:p>
          <a:p>
            <a:pPr marL="800100" lvl="1" indent="-342900">
              <a:lnSpc>
                <a:spcPct val="107000"/>
              </a:lnSpc>
              <a:buFont typeface="Symbol" panose="05050102010706020507" pitchFamily="18" charset="2"/>
              <a:buChar char=""/>
            </a:pPr>
            <a:r>
              <a:rPr lang="en-US" sz="2800" dirty="0">
                <a:effectLst/>
                <a:latin typeface="Helvetica"/>
                <a:ea typeface="Calibri" panose="020F0502020204030204" pitchFamily="34" charset="0"/>
                <a:cs typeface="Helvetica"/>
              </a:rPr>
              <a:t>Develop an example synthetic dataset (</a:t>
            </a:r>
            <a:r>
              <a:rPr lang="en-US" sz="2800" dirty="0">
                <a:latin typeface="Helvetica"/>
                <a:ea typeface="Calibri" panose="020F0502020204030204" pitchFamily="34" charset="0"/>
                <a:cs typeface="Helvetica"/>
              </a:rPr>
              <a:t>low-</a:t>
            </a:r>
            <a:r>
              <a:rPr lang="en-US" sz="2800" dirty="0">
                <a:effectLst/>
                <a:latin typeface="Helvetica"/>
                <a:ea typeface="Calibri" panose="020F0502020204030204" pitchFamily="34" charset="0"/>
                <a:cs typeface="Helvetica"/>
              </a:rPr>
              <a:t> and </a:t>
            </a:r>
            <a:r>
              <a:rPr lang="en-US" sz="2800" dirty="0">
                <a:latin typeface="Helvetica"/>
                <a:ea typeface="Calibri" panose="020F0502020204030204" pitchFamily="34" charset="0"/>
                <a:cs typeface="Helvetica"/>
              </a:rPr>
              <a:t>high-fidelity</a:t>
            </a:r>
            <a:r>
              <a:rPr lang="en-US" sz="2800" dirty="0">
                <a:effectLst/>
                <a:latin typeface="Helvetica"/>
                <a:ea typeface="Calibri" panose="020F0502020204030204" pitchFamily="34" charset="0"/>
                <a:cs typeface="Helvetica"/>
              </a:rPr>
              <a:t> versions)</a:t>
            </a:r>
          </a:p>
          <a:p>
            <a:pPr marL="800100" lvl="1" indent="-342900">
              <a:lnSpc>
                <a:spcPct val="107000"/>
              </a:lnSpc>
              <a:spcAft>
                <a:spcPts val="800"/>
              </a:spcAft>
              <a:buFont typeface="Symbol" panose="05050102010706020507" pitchFamily="18" charset="2"/>
              <a:buChar char=""/>
            </a:pPr>
            <a:endParaRPr lang="en-GB"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15977466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Proposed Outcomes</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534160"/>
            <a:ext cx="10515600" cy="4642803"/>
          </a:xfrm>
        </p:spPr>
        <p:txBody>
          <a:bodyPr vert="horz" lIns="91440" tIns="45720" rIns="91440" bIns="45720" rtlCol="0" anchor="t">
            <a:normAutofit fontScale="92500"/>
          </a:bodyPr>
          <a:lstStyle/>
          <a:p>
            <a:pPr marL="342900" indent="-342900">
              <a:lnSpc>
                <a:spcPct val="107000"/>
              </a:lnSpc>
              <a:buSzPct val="100000"/>
              <a:buFont typeface="Symbol,Sans-Serif" panose="05050102010706020507" pitchFamily="18" charset="2"/>
              <a:buChar char=""/>
              <a:tabLst>
                <a:tab pos="457200" algn="l"/>
              </a:tabLst>
            </a:pPr>
            <a:r>
              <a:rPr lang="en-GB">
                <a:latin typeface="Helvetica"/>
                <a:ea typeface="Calibri" panose="020F0502020204030204" pitchFamily="34" charset="0"/>
                <a:cs typeface="Helvetica"/>
              </a:rPr>
              <a:t>A</a:t>
            </a:r>
            <a:r>
              <a:rPr lang="en-GB">
                <a:effectLst/>
                <a:latin typeface="Helvetica"/>
                <a:ea typeface="Calibri" panose="020F0502020204030204" pitchFamily="34" charset="0"/>
                <a:cs typeface="Helvetica"/>
              </a:rPr>
              <a:t> </a:t>
            </a:r>
            <a:r>
              <a:rPr lang="en-GB">
                <a:latin typeface="Helvetica"/>
                <a:ea typeface="Calibri" panose="020F0502020204030204" pitchFamily="34" charset="0"/>
                <a:cs typeface="Helvetica"/>
              </a:rPr>
              <a:t>test </a:t>
            </a:r>
            <a:r>
              <a:rPr lang="en-GB" b="1">
                <a:solidFill>
                  <a:schemeClr val="accent6">
                    <a:lumMod val="75000"/>
                  </a:schemeClr>
                </a:solidFill>
                <a:latin typeface="Helvetica"/>
                <a:ea typeface="Calibri" panose="020F0502020204030204" pitchFamily="34" charset="0"/>
                <a:cs typeface="Helvetica"/>
              </a:rPr>
              <a:t>synthetic dataset</a:t>
            </a:r>
            <a:endParaRPr lang="en-US">
              <a:ea typeface="+mn-lt"/>
              <a:cs typeface="+mn-lt"/>
            </a:endParaRPr>
          </a:p>
          <a:p>
            <a:pPr marL="342900" indent="-342900">
              <a:lnSpc>
                <a:spcPct val="107000"/>
              </a:lnSpc>
              <a:buSzPct val="100000"/>
              <a:buFont typeface="Symbol" panose="05050102010706020507" pitchFamily="18" charset="2"/>
              <a:buChar char=""/>
              <a:tabLst>
                <a:tab pos="457200" algn="l"/>
              </a:tabLst>
            </a:pPr>
            <a:r>
              <a:rPr lang="en-GB">
                <a:latin typeface="Helvetica"/>
                <a:ea typeface="Calibri" panose="020F0502020204030204" pitchFamily="34" charset="0"/>
                <a:cs typeface="Helvetica"/>
              </a:rPr>
              <a:t>A </a:t>
            </a:r>
            <a:r>
              <a:rPr lang="en-GB" b="1" dirty="0">
                <a:solidFill>
                  <a:schemeClr val="accent6">
                    <a:lumMod val="75000"/>
                  </a:schemeClr>
                </a:solidFill>
                <a:effectLst/>
                <a:latin typeface="Helvetica"/>
                <a:ea typeface="Calibri" panose="020F0502020204030204" pitchFamily="34" charset="0"/>
                <a:cs typeface="Helvetica"/>
              </a:rPr>
              <a:t>data/tools matrix </a:t>
            </a:r>
            <a:r>
              <a:rPr lang="en-GB" dirty="0">
                <a:effectLst/>
                <a:latin typeface="Helvetica"/>
                <a:ea typeface="Calibri" panose="020F0502020204030204" pitchFamily="34" charset="0"/>
                <a:cs typeface="Helvetica"/>
              </a:rPr>
              <a:t>to allow selection of the most appropriate tool and level of fidelity required for production of different types of synthetic data</a:t>
            </a:r>
            <a:endParaRPr lang="en-GB">
              <a:latin typeface="Helvetica"/>
              <a:cs typeface="Helvetica"/>
            </a:endParaRPr>
          </a:p>
          <a:p>
            <a:pPr marL="342900" indent="-342900">
              <a:lnSpc>
                <a:spcPct val="107000"/>
              </a:lnSpc>
              <a:buSzPct val="100000"/>
              <a:buFont typeface="Symbol" panose="05050102010706020507" pitchFamily="18" charset="2"/>
              <a:buChar char=""/>
              <a:tabLst>
                <a:tab pos="457200" algn="l"/>
              </a:tabLst>
            </a:pPr>
            <a:r>
              <a:rPr lang="en-US" dirty="0">
                <a:latin typeface="Helvetica" panose="020B0604020202020204" pitchFamily="34" charset="0"/>
                <a:ea typeface="Calibri" panose="020F0502020204030204" pitchFamily="34" charset="0"/>
                <a:cs typeface="Helvetica" panose="020B0604020202020204" pitchFamily="34" charset="0"/>
              </a:rPr>
              <a:t>A</a:t>
            </a:r>
            <a:r>
              <a:rPr lang="en-US" dirty="0">
                <a:effectLst/>
                <a:latin typeface="Helvetica" panose="020B0604020202020204" pitchFamily="34" charset="0"/>
                <a:ea typeface="Calibri" panose="020F0502020204030204" pitchFamily="34" charset="0"/>
                <a:cs typeface="Helvetica" panose="020B0604020202020204" pitchFamily="34" charset="0"/>
              </a:rPr>
              <a:t> clear </a:t>
            </a:r>
            <a:r>
              <a:rPr lang="en-US" b="1" dirty="0">
                <a:solidFill>
                  <a:schemeClr val="accent6">
                    <a:lumMod val="75000"/>
                  </a:schemeClr>
                </a:solidFill>
                <a:effectLst/>
                <a:latin typeface="Helvetica" panose="020B0604020202020204" pitchFamily="34" charset="0"/>
                <a:ea typeface="Calibri" panose="020F0502020204030204" pitchFamily="34" charset="0"/>
                <a:cs typeface="Helvetica" panose="020B0604020202020204" pitchFamily="34" charset="0"/>
              </a:rPr>
              <a:t>synthetic data classification system </a:t>
            </a:r>
            <a:r>
              <a:rPr lang="en-US" dirty="0">
                <a:effectLst/>
                <a:latin typeface="Helvetica" panose="020B0604020202020204" pitchFamily="34" charset="0"/>
                <a:ea typeface="Calibri" panose="020F0502020204030204" pitchFamily="34" charset="0"/>
                <a:cs typeface="Helvetica" panose="020B0604020202020204" pitchFamily="34" charset="0"/>
              </a:rPr>
              <a:t>in terms of fidelity and risk that can be used when speaking to data controllers</a:t>
            </a:r>
          </a:p>
          <a:p>
            <a:pPr marL="800100" lvl="1" indent="-342900">
              <a:lnSpc>
                <a:spcPct val="107000"/>
              </a:lnSpc>
              <a:buSzPct val="100000"/>
              <a:buFont typeface="Symbol" panose="05050102010706020507" pitchFamily="18" charset="2"/>
              <a:buChar char=""/>
              <a:tabLst>
                <a:tab pos="457200" algn="l"/>
              </a:tabLst>
            </a:pPr>
            <a:r>
              <a:rPr lang="en-GB" dirty="0">
                <a:effectLst/>
                <a:latin typeface="Helvetica" panose="020B0604020202020204" pitchFamily="34" charset="0"/>
                <a:ea typeface="Calibri" panose="020F0502020204030204" pitchFamily="34" charset="0"/>
                <a:cs typeface="Helvetica" panose="020B0604020202020204" pitchFamily="34" charset="0"/>
              </a:rPr>
              <a:t>Specify training and IG requirements, access methods and location for each synthetic data classification</a:t>
            </a:r>
          </a:p>
          <a:p>
            <a:pPr marL="342900" indent="-342900">
              <a:lnSpc>
                <a:spcPct val="107000"/>
              </a:lnSpc>
              <a:buSzPct val="100000"/>
              <a:buFont typeface="Symbol" panose="05050102010706020507" pitchFamily="18" charset="2"/>
              <a:buChar char=""/>
              <a:tabLst>
                <a:tab pos="457200" algn="l"/>
              </a:tabLst>
            </a:pPr>
            <a:r>
              <a:rPr lang="en-GB" dirty="0">
                <a:latin typeface="Helvetica"/>
                <a:ea typeface="Calibri" panose="020F0502020204030204" pitchFamily="34" charset="0"/>
                <a:cs typeface="Helvetica"/>
              </a:rPr>
              <a:t>For the future:</a:t>
            </a:r>
            <a:r>
              <a:rPr lang="en-GB" b="1" dirty="0">
                <a:solidFill>
                  <a:schemeClr val="accent6">
                    <a:lumMod val="75000"/>
                  </a:schemeClr>
                </a:solidFill>
                <a:latin typeface="Helvetica"/>
                <a:ea typeface="Calibri" panose="020F0502020204030204" pitchFamily="34" charset="0"/>
                <a:cs typeface="Helvetica"/>
              </a:rPr>
              <a:t> Synthetic</a:t>
            </a:r>
            <a:r>
              <a:rPr lang="en-GB" b="1" dirty="0">
                <a:solidFill>
                  <a:schemeClr val="accent6">
                    <a:lumMod val="75000"/>
                  </a:schemeClr>
                </a:solidFill>
                <a:effectLst/>
                <a:latin typeface="Helvetica"/>
                <a:ea typeface="Calibri" panose="020F0502020204030204" pitchFamily="34" charset="0"/>
                <a:cs typeface="Helvetica"/>
              </a:rPr>
              <a:t> datasets </a:t>
            </a:r>
            <a:r>
              <a:rPr lang="en-GB" dirty="0">
                <a:effectLst/>
                <a:latin typeface="Helvetica"/>
                <a:ea typeface="Calibri" panose="020F0502020204030204" pitchFamily="34" charset="0"/>
                <a:cs typeface="Helvetica"/>
              </a:rPr>
              <a:t>for training, data discovery and </a:t>
            </a:r>
            <a:r>
              <a:rPr lang="en-GB">
                <a:effectLst/>
                <a:latin typeface="Helvetica"/>
                <a:ea typeface="Calibri" panose="020F0502020204030204" pitchFamily="34" charset="0"/>
                <a:cs typeface="Helvetica"/>
              </a:rPr>
              <a:t>code development</a:t>
            </a: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1384235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Questions</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595120"/>
            <a:ext cx="10515600" cy="4581843"/>
          </a:xfrm>
        </p:spPr>
        <p:txBody>
          <a:bodyPr>
            <a:normAutofit lnSpcReduction="10000"/>
          </a:bodyPr>
          <a:lstStyle/>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experience do you have in using synthetic data?</a:t>
            </a:r>
            <a:endParaRPr lang="en-GB" sz="33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purposes do you use synthetic data for? What would you like to use it for?</a:t>
            </a:r>
            <a:endParaRPr lang="en-GB" sz="33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tools are you using/planning to use? </a:t>
            </a:r>
            <a:endParaRPr lang="en-GB" sz="33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are the issues you’ve experienced?</a:t>
            </a:r>
          </a:p>
          <a:p>
            <a:pPr marL="342900" lvl="0" indent="-342900">
              <a:lnSpc>
                <a:spcPct val="107000"/>
              </a:lnSpc>
              <a:buFont typeface="Symbol" panose="05050102010706020507" pitchFamily="18" charset="2"/>
              <a:buChar char=""/>
            </a:pPr>
            <a:r>
              <a:rPr lang="en-US" sz="3300" dirty="0">
                <a:latin typeface="Helvetica" panose="020B0604020202020204" pitchFamily="34" charset="0"/>
                <a:ea typeface="Calibri" panose="020F0502020204030204" pitchFamily="34" charset="0"/>
                <a:cs typeface="Helvetica" panose="020B0604020202020204" pitchFamily="34" charset="0"/>
              </a:rPr>
              <a:t>Anything we should consider that hasn’t been covered?</a:t>
            </a:r>
            <a:endParaRPr lang="en-US" sz="3300" dirty="0">
              <a:effectLst/>
              <a:latin typeface="Helvetica" panose="020B0604020202020204" pitchFamily="34" charset="0"/>
              <a:ea typeface="Calibri" panose="020F0502020204030204" pitchFamily="34" charset="0"/>
              <a:cs typeface="Helvetica" panose="020B0604020202020204" pitchFamily="34"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38511668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Thank You</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p:txBody>
          <a:bodyPr>
            <a:normAutofit/>
          </a:bodyPr>
          <a:lstStyle/>
          <a:p>
            <a:pPr marL="0" indent="0">
              <a:buNone/>
            </a:pPr>
            <a:r>
              <a:rPr lang="en-GB" dirty="0">
                <a:latin typeface="Helvetica" panose="020B0604020202020204" pitchFamily="34" charset="0"/>
                <a:cs typeface="Helvetica" panose="020B0604020202020204" pitchFamily="34" charset="0"/>
              </a:rPr>
              <a:t>Dr Lynne Adair (Forrest)</a:t>
            </a:r>
          </a:p>
          <a:p>
            <a:pPr marL="0" indent="0">
              <a:buNone/>
            </a:pPr>
            <a:r>
              <a:rPr lang="en-GB" dirty="0">
                <a:latin typeface="Helvetica" panose="020B0604020202020204" pitchFamily="34" charset="0"/>
                <a:cs typeface="Helvetica" panose="020B0604020202020204" pitchFamily="34" charset="0"/>
              </a:rPr>
              <a:t>Data Curation Manager</a:t>
            </a:r>
          </a:p>
          <a:p>
            <a:pPr marL="0" indent="0">
              <a:buNone/>
            </a:pPr>
            <a:r>
              <a:rPr lang="en-GB" dirty="0" err="1">
                <a:latin typeface="Helvetica" panose="020B0604020202020204" pitchFamily="34" charset="0"/>
                <a:cs typeface="Helvetica" panose="020B0604020202020204" pitchFamily="34" charset="0"/>
                <a:hlinkClick r:id="rId2"/>
              </a:rPr>
              <a:t>lynne.adair@researchdata.scot</a:t>
            </a:r>
            <a:endParaRPr lang="en-GB" dirty="0">
              <a:latin typeface="Helvetica" panose="020B0604020202020204" pitchFamily="34" charset="0"/>
              <a:cs typeface="Helvetica" panose="020B0604020202020204" pitchFamily="34" charset="0"/>
            </a:endParaRPr>
          </a:p>
          <a:p>
            <a:pPr marL="0" indent="0">
              <a:buNone/>
            </a:pPr>
            <a:endParaRPr lang="en-GB" dirty="0">
              <a:latin typeface="Helvetica" panose="020B0604020202020204" pitchFamily="34" charset="0"/>
              <a:cs typeface="Helvetica" panose="020B0604020202020204" pitchFamily="34" charset="0"/>
            </a:endParaRPr>
          </a:p>
          <a:p>
            <a:pPr marL="0" indent="0">
              <a:buNone/>
            </a:pPr>
            <a:r>
              <a:rPr lang="en-GB" dirty="0">
                <a:latin typeface="Helvetica" panose="020B0604020202020204" pitchFamily="34" charset="0"/>
                <a:cs typeface="Helvetica" panose="020B0604020202020204" pitchFamily="34" charset="0"/>
              </a:rPr>
              <a:t>Twitter:</a:t>
            </a:r>
          </a:p>
          <a:p>
            <a:pPr marL="0" indent="0">
              <a:buNone/>
            </a:pPr>
            <a:r>
              <a:rPr lang="en-GB" dirty="0">
                <a:latin typeface="Helvetica" panose="020B0604020202020204" pitchFamily="34" charset="0"/>
                <a:cs typeface="Helvetica" panose="020B0604020202020204" pitchFamily="34" charset="0"/>
              </a:rPr>
              <a:t>@DrLynneAdair</a:t>
            </a:r>
          </a:p>
          <a:p>
            <a:pPr marL="0" indent="0">
              <a:buNone/>
            </a:pPr>
            <a:r>
              <a:rPr lang="en-GB" dirty="0">
                <a:latin typeface="Helvetica" panose="020B0604020202020204" pitchFamily="34" charset="0"/>
                <a:cs typeface="Helvetica" panose="020B0604020202020204" pitchFamily="34" charset="0"/>
              </a:rPr>
              <a:t>@RDS_Scotland</a:t>
            </a:r>
          </a:p>
          <a:p>
            <a:pPr marL="0" indent="0">
              <a:buNone/>
            </a:pPr>
            <a:r>
              <a:rPr lang="en-GB" dirty="0">
                <a:latin typeface="Helvetica" panose="020B0604020202020204" pitchFamily="34" charset="0"/>
                <a:cs typeface="Helvetica" panose="020B0604020202020204" pitchFamily="34" charset="0"/>
              </a:rPr>
              <a:t>Website: </a:t>
            </a:r>
            <a:r>
              <a:rPr lang="en-GB" dirty="0">
                <a:latin typeface="Helvetica" panose="020B0604020202020204" pitchFamily="34" charset="0"/>
                <a:cs typeface="Helvetica" panose="020B0604020202020204" pitchFamily="34" charset="0"/>
                <a:hlinkClick r:id="rId3"/>
              </a:rPr>
              <a:t>https://researchdata.scot</a:t>
            </a:r>
            <a:endParaRPr lang="en-GB" dirty="0">
              <a:latin typeface="Helvetica" panose="020B0604020202020204" pitchFamily="34" charset="0"/>
              <a:cs typeface="Helvetica" panose="020B0604020202020204" pitchFamily="34" charset="0"/>
            </a:endParaRPr>
          </a:p>
          <a:p>
            <a:pPr marL="0" indent="0">
              <a:buNone/>
            </a:pPr>
            <a:endParaRPr lang="en-GB" dirty="0"/>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326217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a:xfrm>
            <a:off x="838200" y="140739"/>
            <a:ext cx="10515600" cy="1325563"/>
          </a:xfrm>
        </p:spPr>
        <p:txBody>
          <a:bodyPr/>
          <a:lstStyle/>
          <a:p>
            <a:r>
              <a:rPr lang="en-US" b="1" dirty="0">
                <a:solidFill>
                  <a:srgbClr val="3C851A"/>
                </a:solidFill>
                <a:latin typeface="Helvetica"/>
                <a:cs typeface="Helvetica"/>
              </a:rPr>
              <a:t>RDS Mission Statement</a:t>
            </a:r>
            <a:endParaRPr lang="en-GB" b="1" dirty="0">
              <a:solidFill>
                <a:srgbClr val="3C851A"/>
              </a:solidFill>
              <a:latin typeface="Helvetica"/>
              <a:cs typeface="Helvetica"/>
            </a:endParaRP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696278"/>
            <a:ext cx="10597444" cy="4183752"/>
          </a:xfrm>
        </p:spPr>
        <p:txBody>
          <a:bodyPr vert="horz" lIns="91440" tIns="45720" rIns="91440" bIns="45720" rtlCol="0" anchor="t">
            <a:normAutofit/>
          </a:bodyPr>
          <a:lstStyle/>
          <a:p>
            <a:pPr marL="0" indent="0">
              <a:buNone/>
            </a:pPr>
            <a:r>
              <a:rPr lang="en-GB" sz="4800" dirty="0">
                <a:latin typeface="Helvetica"/>
                <a:cs typeface="Helvetica"/>
              </a:rPr>
              <a:t>To promote and advance health and social wellbeing in Scotland by enabling access to public sector data about people, places and businesses for research in the public good</a:t>
            </a:r>
          </a:p>
          <a:p>
            <a:pPr marL="0" indent="0">
              <a:buNone/>
            </a:pPr>
            <a:endParaRPr lang="en-GB" dirty="0"/>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218132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a:extLst>
              <a:ext uri="{FF2B5EF4-FFF2-40B4-BE49-F238E27FC236}">
                <a16:creationId xmlns:a16="http://schemas.microsoft.com/office/drawing/2014/main" id="{4A11CB2D-59D5-464D-C2EB-19A21E6841F7}"/>
              </a:ext>
            </a:extLst>
          </p:cNvPr>
          <p:cNvSpPr/>
          <p:nvPr/>
        </p:nvSpPr>
        <p:spPr>
          <a:xfrm>
            <a:off x="3850640" y="2626360"/>
            <a:ext cx="3860800" cy="1940560"/>
          </a:xfrm>
          <a:prstGeom prst="ellipse">
            <a:avLst/>
          </a:prstGeom>
          <a:solidFill>
            <a:schemeClr val="accent6">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latin typeface="Arial" panose="020B0604020202020204" pitchFamily="34" charset="0"/>
                <a:cs typeface="Arial" panose="020B0604020202020204" pitchFamily="34" charset="0"/>
              </a:rPr>
              <a:t>RDS</a:t>
            </a:r>
          </a:p>
        </p:txBody>
      </p:sp>
      <p:pic>
        <p:nvPicPr>
          <p:cNvPr id="15" name="Picture 14" descr="Logo&#10;&#10;Description automatically generated">
            <a:extLst>
              <a:ext uri="{FF2B5EF4-FFF2-40B4-BE49-F238E27FC236}">
                <a16:creationId xmlns:a16="http://schemas.microsoft.com/office/drawing/2014/main" id="{9B62E969-BD37-BA4A-5DCE-17F5654462DF}"/>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123696" y="1031240"/>
            <a:ext cx="1482683" cy="1595120"/>
          </a:xfrm>
          <a:prstGeom prst="rect">
            <a:avLst/>
          </a:prstGeom>
        </p:spPr>
      </p:pic>
      <p:pic>
        <p:nvPicPr>
          <p:cNvPr id="16" name="Picture 15" descr="A picture containing text&#10;&#10;Description automatically generated">
            <a:extLst>
              <a:ext uri="{FF2B5EF4-FFF2-40B4-BE49-F238E27FC236}">
                <a16:creationId xmlns:a16="http://schemas.microsoft.com/office/drawing/2014/main" id="{0A8E505C-E3F6-E387-6260-2C24C25EDC7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541164" y="1232749"/>
            <a:ext cx="2908485" cy="911011"/>
          </a:xfrm>
          <a:prstGeom prst="rect">
            <a:avLst/>
          </a:prstGeom>
        </p:spPr>
      </p:pic>
      <p:pic>
        <p:nvPicPr>
          <p:cNvPr id="18" name="Picture 17" descr="Logo&#10;&#10;Description automatically generated">
            <a:extLst>
              <a:ext uri="{FF2B5EF4-FFF2-40B4-BE49-F238E27FC236}">
                <a16:creationId xmlns:a16="http://schemas.microsoft.com/office/drawing/2014/main" id="{6B89CE12-F0E2-86FE-4711-C92E4146C38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031927" y="987219"/>
            <a:ext cx="2891353" cy="1156541"/>
          </a:xfrm>
          <a:prstGeom prst="rect">
            <a:avLst/>
          </a:prstGeom>
        </p:spPr>
      </p:pic>
      <p:pic>
        <p:nvPicPr>
          <p:cNvPr id="1026" name="Picture 2" descr="See the source image">
            <a:extLst>
              <a:ext uri="{FF2B5EF4-FFF2-40B4-BE49-F238E27FC236}">
                <a16:creationId xmlns:a16="http://schemas.microsoft.com/office/drawing/2014/main" id="{94004CF6-8FBF-CEAC-4637-B867A47556AB}"/>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68722" y="579828"/>
            <a:ext cx="1712989" cy="1731426"/>
          </a:xfrm>
          <a:prstGeom prst="rect">
            <a:avLst/>
          </a:prstGeom>
          <a:noFill/>
          <a:extLst>
            <a:ext uri="{909E8E84-426E-40DD-AFC4-6F175D3DCCD1}">
              <a14:hiddenFill xmlns:a14="http://schemas.microsoft.com/office/drawing/2010/main">
                <a:solidFill>
                  <a:srgbClr val="FFFFFF"/>
                </a:solidFill>
              </a14:hiddenFill>
            </a:ext>
          </a:extLst>
        </p:spPr>
      </p:pic>
      <p:sp>
        <p:nvSpPr>
          <p:cNvPr id="19" name="TextBox 18">
            <a:extLst>
              <a:ext uri="{FF2B5EF4-FFF2-40B4-BE49-F238E27FC236}">
                <a16:creationId xmlns:a16="http://schemas.microsoft.com/office/drawing/2014/main" id="{EA0715BE-339D-8691-0B91-85A465EA8DEB}"/>
              </a:ext>
            </a:extLst>
          </p:cNvPr>
          <p:cNvSpPr txBox="1"/>
          <p:nvPr/>
        </p:nvSpPr>
        <p:spPr>
          <a:xfrm>
            <a:off x="538480" y="182880"/>
            <a:ext cx="4968240" cy="523220"/>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Founder Members of RDS</a:t>
            </a:r>
          </a:p>
        </p:txBody>
      </p:sp>
      <p:pic>
        <p:nvPicPr>
          <p:cNvPr id="21" name="Picture 20" descr="A picture containing icon&#10;&#10;Description automatically generated">
            <a:extLst>
              <a:ext uri="{FF2B5EF4-FFF2-40B4-BE49-F238E27FC236}">
                <a16:creationId xmlns:a16="http://schemas.microsoft.com/office/drawing/2014/main" id="{E0A956B8-5B78-9EE3-E0FF-6546565A873D}"/>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773351" y="5209752"/>
            <a:ext cx="2444109" cy="830997"/>
          </a:xfrm>
          <a:prstGeom prst="rect">
            <a:avLst/>
          </a:prstGeom>
        </p:spPr>
      </p:pic>
      <p:pic>
        <p:nvPicPr>
          <p:cNvPr id="1028" name="Picture 4" descr="Image result for University of Aberdeen Logo Png. Size: 206 x 206. Source: nselp.eu">
            <a:extLst>
              <a:ext uri="{FF2B5EF4-FFF2-40B4-BE49-F238E27FC236}">
                <a16:creationId xmlns:a16="http://schemas.microsoft.com/office/drawing/2014/main" id="{74BC7C6E-37A1-3B30-F401-A99AE0546E4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781040" y="4566920"/>
            <a:ext cx="2184400" cy="2184400"/>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ee the source image">
            <a:extLst>
              <a:ext uri="{FF2B5EF4-FFF2-40B4-BE49-F238E27FC236}">
                <a16:creationId xmlns:a16="http://schemas.microsoft.com/office/drawing/2014/main" id="{E01C3F54-61D3-5811-ECB1-59616D1F6C37}"/>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50920" y="5049520"/>
            <a:ext cx="2153920" cy="1076960"/>
          </a:xfrm>
          <a:prstGeom prst="rect">
            <a:avLst/>
          </a:prstGeom>
          <a:noFill/>
          <a:extLst>
            <a:ext uri="{909E8E84-426E-40DD-AFC4-6F175D3DCCD1}">
              <a14:hiddenFill xmlns:a14="http://schemas.microsoft.com/office/drawing/2010/main">
                <a:solidFill>
                  <a:srgbClr val="FFFFFF"/>
                </a:solidFill>
              </a14:hiddenFill>
            </a:ext>
          </a:extLst>
        </p:spPr>
      </p:pic>
      <p:sp>
        <p:nvSpPr>
          <p:cNvPr id="20" name="TextBox 19">
            <a:extLst>
              <a:ext uri="{FF2B5EF4-FFF2-40B4-BE49-F238E27FC236}">
                <a16:creationId xmlns:a16="http://schemas.microsoft.com/office/drawing/2014/main" id="{37D1E199-030D-DF75-C14C-4B34EDD512DE}"/>
              </a:ext>
            </a:extLst>
          </p:cNvPr>
          <p:cNvSpPr txBox="1"/>
          <p:nvPr/>
        </p:nvSpPr>
        <p:spPr>
          <a:xfrm>
            <a:off x="447040" y="4978400"/>
            <a:ext cx="2682240" cy="1384995"/>
          </a:xfrm>
          <a:prstGeom prst="rect">
            <a:avLst/>
          </a:prstGeom>
          <a:noFill/>
        </p:spPr>
        <p:txBody>
          <a:bodyPr wrap="square" rtlCol="0">
            <a:spAutoFit/>
          </a:bodyPr>
          <a:lstStyle/>
          <a:p>
            <a:r>
              <a:rPr lang="en-GB" sz="2800" b="1" dirty="0">
                <a:latin typeface="Arial" panose="020B0604020202020204" pitchFamily="34" charset="0"/>
                <a:cs typeface="Arial" panose="020B0604020202020204" pitchFamily="34" charset="0"/>
              </a:rPr>
              <a:t>Joining Members of RDS (2022)</a:t>
            </a:r>
          </a:p>
        </p:txBody>
      </p:sp>
    </p:spTree>
    <p:extLst>
      <p:ext uri="{BB962C8B-B14F-4D97-AF65-F5344CB8AC3E}">
        <p14:creationId xmlns:p14="http://schemas.microsoft.com/office/powerpoint/2010/main" val="1750366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D7CFD147-465D-5C6E-9CCD-02DB7D2B7990}"/>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6200000">
            <a:off x="65620" y="61556"/>
            <a:ext cx="6734887" cy="6734887"/>
          </a:xfrm>
          <a:prstGeom prst="rect">
            <a:avLst/>
          </a:prstGeom>
        </p:spPr>
      </p:pic>
      <p:sp>
        <p:nvSpPr>
          <p:cNvPr id="3" name="TextBox 2">
            <a:extLst>
              <a:ext uri="{FF2B5EF4-FFF2-40B4-BE49-F238E27FC236}">
                <a16:creationId xmlns:a16="http://schemas.microsoft.com/office/drawing/2014/main" id="{D5760B73-B34C-1570-514F-DECB898DF75F}"/>
              </a:ext>
            </a:extLst>
          </p:cNvPr>
          <p:cNvSpPr txBox="1"/>
          <p:nvPr/>
        </p:nvSpPr>
        <p:spPr>
          <a:xfrm>
            <a:off x="673714" y="1426388"/>
            <a:ext cx="10597469" cy="5201424"/>
          </a:xfrm>
          <a:prstGeom prst="rect">
            <a:avLst/>
          </a:prstGeom>
          <a:noFill/>
        </p:spPr>
        <p:txBody>
          <a:bodyPr wrap="square" rtlCol="0">
            <a:spAutoFit/>
          </a:bodyPr>
          <a:lstStyle/>
          <a:p>
            <a:pPr marL="342900" indent="-342900">
              <a:buFont typeface="Arial" panose="020B0604020202020204" pitchFamily="34" charset="0"/>
              <a:buChar char="•"/>
              <a:tabLst>
                <a:tab pos="3189288" algn="l"/>
              </a:tabLst>
            </a:pPr>
            <a:r>
              <a:rPr lang="en-US" sz="2800" spc="60" dirty="0">
                <a:solidFill>
                  <a:srgbClr val="0B2421"/>
                </a:solidFill>
                <a:latin typeface="Helvetica" pitchFamily="2" charset="0"/>
              </a:rPr>
              <a:t>Only enable access to data for research for public good​</a:t>
            </a:r>
          </a:p>
          <a:p>
            <a:pPr marL="342900" indent="-342900">
              <a:buFont typeface="Arial" panose="020B0604020202020204" pitchFamily="34" charset="0"/>
              <a:buChar char="•"/>
              <a:tabLst>
                <a:tab pos="3189288" algn="l"/>
              </a:tabLst>
            </a:pPr>
            <a:r>
              <a:rPr lang="en-US" sz="2800" spc="60" dirty="0">
                <a:solidFill>
                  <a:srgbClr val="0B2421"/>
                </a:solidFill>
                <a:latin typeface="Helvetica" pitchFamily="2" charset="0"/>
              </a:rPr>
              <a:t>Only access data once an individual’s personal identity has been removed</a:t>
            </a:r>
          </a:p>
          <a:p>
            <a:pPr marL="342900" indent="-342900">
              <a:buFont typeface="Arial" panose="020B0604020202020204" pitchFamily="34" charset="0"/>
              <a:buChar char="•"/>
              <a:tabLst>
                <a:tab pos="3189288" algn="l"/>
              </a:tabLst>
            </a:pPr>
            <a:r>
              <a:rPr lang="en-US" sz="2800" spc="60" dirty="0">
                <a:solidFill>
                  <a:srgbClr val="0B2421"/>
                </a:solidFill>
                <a:latin typeface="Helvetica" pitchFamily="2" charset="0"/>
              </a:rPr>
              <a:t>All data is always kept in a controlled and secured environment​</a:t>
            </a:r>
          </a:p>
          <a:p>
            <a:pPr marL="342900" indent="-342900">
              <a:buFont typeface="Arial" panose="020B0604020202020204" pitchFamily="34" charset="0"/>
              <a:buChar char="•"/>
              <a:tabLst>
                <a:tab pos="3189288" algn="l"/>
              </a:tabLst>
            </a:pPr>
            <a:r>
              <a:rPr lang="en-US" sz="2800" spc="60" dirty="0">
                <a:solidFill>
                  <a:srgbClr val="0B2421"/>
                </a:solidFill>
                <a:latin typeface="Helvetica" pitchFamily="2" charset="0"/>
              </a:rPr>
              <a:t>All income that RDS generates will be re-invested into service</a:t>
            </a:r>
          </a:p>
          <a:p>
            <a:pPr marL="342900" indent="-342900">
              <a:buFont typeface="Arial" panose="020B0604020202020204" pitchFamily="34" charset="0"/>
              <a:buChar char="•"/>
              <a:tabLst>
                <a:tab pos="3189288" algn="l"/>
              </a:tabLst>
            </a:pPr>
            <a:r>
              <a:rPr lang="en-US" sz="2800" spc="60" dirty="0">
                <a:solidFill>
                  <a:srgbClr val="0B2421"/>
                </a:solidFill>
                <a:latin typeface="Helvetica" pitchFamily="2" charset="0"/>
              </a:rPr>
              <a:t>RDS will be transparent</a:t>
            </a:r>
          </a:p>
          <a:p>
            <a:pPr marL="342900" indent="-342900">
              <a:buFont typeface="Arial" panose="020B0604020202020204" pitchFamily="34" charset="0"/>
              <a:buChar char="•"/>
              <a:tabLst>
                <a:tab pos="3189288" algn="l"/>
              </a:tabLst>
            </a:pPr>
            <a:r>
              <a:rPr lang="en-US" sz="2800" spc="60" dirty="0">
                <a:solidFill>
                  <a:srgbClr val="0B2421"/>
                </a:solidFill>
                <a:latin typeface="Helvetica" pitchFamily="2" charset="0"/>
              </a:rPr>
              <a:t>Firms that access public data for the public good through RDS will share any commercial benefits back to improve public services​</a:t>
            </a:r>
          </a:p>
          <a:p>
            <a:pPr marL="342900" indent="-342900">
              <a:buFont typeface="Arial" panose="020B0604020202020204" pitchFamily="34" charset="0"/>
              <a:buChar char="•"/>
              <a:tabLst>
                <a:tab pos="3189288" algn="l"/>
              </a:tabLst>
            </a:pPr>
            <a:endParaRPr lang="en-US" sz="2400" spc="60" dirty="0">
              <a:solidFill>
                <a:srgbClr val="0B2421"/>
              </a:solidFill>
              <a:latin typeface="Helvetica" pitchFamily="2" charset="0"/>
            </a:endParaRPr>
          </a:p>
        </p:txBody>
      </p:sp>
      <p:sp>
        <p:nvSpPr>
          <p:cNvPr id="4" name="TextBox 3">
            <a:extLst>
              <a:ext uri="{FF2B5EF4-FFF2-40B4-BE49-F238E27FC236}">
                <a16:creationId xmlns:a16="http://schemas.microsoft.com/office/drawing/2014/main" id="{1F33BA76-D42B-D16E-CC6B-5F31FE8300D9}"/>
              </a:ext>
            </a:extLst>
          </p:cNvPr>
          <p:cNvSpPr txBox="1"/>
          <p:nvPr/>
        </p:nvSpPr>
        <p:spPr>
          <a:xfrm>
            <a:off x="465112" y="122806"/>
            <a:ext cx="11472888" cy="923330"/>
          </a:xfrm>
          <a:prstGeom prst="rect">
            <a:avLst/>
          </a:prstGeom>
          <a:noFill/>
        </p:spPr>
        <p:txBody>
          <a:bodyPr wrap="square" rtlCol="0">
            <a:spAutoFit/>
          </a:bodyPr>
          <a:lstStyle/>
          <a:p>
            <a:pPr>
              <a:tabLst>
                <a:tab pos="3189288" algn="l"/>
              </a:tabLst>
            </a:pPr>
            <a:r>
              <a:rPr lang="en-US" sz="5400" spc="60" dirty="0">
                <a:solidFill>
                  <a:srgbClr val="3C851A"/>
                </a:solidFill>
                <a:latin typeface="Helvetica" pitchFamily="2" charset="0"/>
              </a:rPr>
              <a:t>RDS principles</a:t>
            </a:r>
          </a:p>
        </p:txBody>
      </p:sp>
      <p:pic>
        <p:nvPicPr>
          <p:cNvPr id="6" name="Picture 5" descr="A picture containing icon&#10;&#10;Description automatically generated">
            <a:extLst>
              <a:ext uri="{FF2B5EF4-FFF2-40B4-BE49-F238E27FC236}">
                <a16:creationId xmlns:a16="http://schemas.microsoft.com/office/drawing/2014/main" id="{66DF71E8-64C2-46FD-AFFB-3946F397F15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582137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US" b="1" dirty="0">
                <a:solidFill>
                  <a:srgbClr val="3C851A"/>
                </a:solidFill>
                <a:latin typeface="Helvetica"/>
                <a:cs typeface="Helvetica"/>
              </a:rPr>
              <a:t>LA B</a:t>
            </a:r>
            <a:r>
              <a:rPr lang="en-GB" b="1" dirty="0" err="1">
                <a:solidFill>
                  <a:srgbClr val="3C851A"/>
                </a:solidFill>
                <a:latin typeface="Helvetica"/>
                <a:cs typeface="Helvetica"/>
              </a:rPr>
              <a:t>ackground</a:t>
            </a:r>
            <a:endParaRPr lang="en-GB" b="1">
              <a:solidFill>
                <a:srgbClr val="3C851A"/>
              </a:solidFill>
              <a:latin typeface="Helvetica"/>
              <a:cs typeface="Helvetica"/>
            </a:endParaRP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p:txBody>
          <a:bodyPr vert="horz" lIns="91440" tIns="45720" rIns="91440" bIns="45720" rtlCol="0" anchor="t">
            <a:normAutofit/>
          </a:bodyPr>
          <a:lstStyle/>
          <a:p>
            <a:r>
              <a:rPr lang="en-US" sz="3200" dirty="0">
                <a:effectLst/>
                <a:latin typeface="Helvetica"/>
                <a:ea typeface="Calibri" panose="020F0502020204030204" pitchFamily="34" charset="0"/>
                <a:cs typeface="Times New Roman"/>
              </a:rPr>
              <a:t>Admin data researcher for 10 years</a:t>
            </a:r>
          </a:p>
          <a:p>
            <a:r>
              <a:rPr lang="en-US" sz="3200" dirty="0">
                <a:latin typeface="Helvetica"/>
                <a:ea typeface="Calibri" panose="020F0502020204030204" pitchFamily="34" charset="0"/>
                <a:cs typeface="Times New Roman"/>
              </a:rPr>
              <a:t>Research Support for 4 years</a:t>
            </a:r>
            <a:endParaRPr lang="en-US" sz="3200" dirty="0">
              <a:effectLst/>
              <a:latin typeface="Helvetica"/>
              <a:ea typeface="Calibri" panose="020F0502020204030204" pitchFamily="34" charset="0"/>
              <a:cs typeface="Times New Roman"/>
            </a:endParaRPr>
          </a:p>
          <a:p>
            <a:r>
              <a:rPr lang="en-US" sz="3200" dirty="0">
                <a:latin typeface="Helvetica"/>
                <a:ea typeface="Calibri" panose="020F0502020204030204" pitchFamily="34" charset="0"/>
                <a:cs typeface="Times New Roman"/>
              </a:rPr>
              <a:t>Worked at ADRC-S, SCADR and Scottish Longitudinal Study (SLS)</a:t>
            </a:r>
          </a:p>
          <a:p>
            <a:r>
              <a:rPr lang="en-US" sz="3200" dirty="0">
                <a:effectLst/>
                <a:latin typeface="Helvetica"/>
                <a:ea typeface="Calibri" panose="020F0502020204030204" pitchFamily="34" charset="0"/>
                <a:cs typeface="Times New Roman"/>
              </a:rPr>
              <a:t>Deve</a:t>
            </a:r>
            <a:r>
              <a:rPr lang="en-US" sz="3200" dirty="0">
                <a:latin typeface="Helvetica"/>
                <a:ea typeface="Calibri" panose="020F0502020204030204" pitchFamily="34" charset="0"/>
                <a:cs typeface="Times New Roman"/>
              </a:rPr>
              <a:t>loped synthetic datasets for SLS researchers using Synthpop package</a:t>
            </a:r>
          </a:p>
          <a:p>
            <a:r>
              <a:rPr lang="en-US" sz="3200" dirty="0">
                <a:effectLst/>
                <a:latin typeface="Helvetica"/>
                <a:ea typeface="Calibri" panose="020F0502020204030204" pitchFamily="34" charset="0"/>
                <a:cs typeface="Times New Roman"/>
              </a:rPr>
              <a:t>Worked at </a:t>
            </a:r>
            <a:r>
              <a:rPr lang="en-US" sz="3200" dirty="0">
                <a:latin typeface="Helvetica"/>
                <a:ea typeface="Calibri" panose="020F0502020204030204" pitchFamily="34" charset="0"/>
                <a:cs typeface="Times New Roman"/>
              </a:rPr>
              <a:t>RDS for 11 weeks…</a:t>
            </a:r>
          </a:p>
          <a:p>
            <a:r>
              <a:rPr lang="en-US" sz="3200" dirty="0">
                <a:latin typeface="Helvetica"/>
                <a:ea typeface="Calibri" panose="020F0502020204030204" pitchFamily="34" charset="0"/>
                <a:cs typeface="Times New Roman"/>
              </a:rPr>
              <a:t>Remit: develop a synthetic data strategy</a:t>
            </a:r>
            <a:endParaRPr lang="en-GB" sz="3200" dirty="0">
              <a:effectLst/>
              <a:latin typeface="Helvetica"/>
              <a:ea typeface="Calibri" panose="020F0502020204030204" pitchFamily="34" charset="0"/>
              <a:cs typeface="Times New Roman"/>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994595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Synthetic Data Definition</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p:txBody>
          <a:bodyPr vert="horz" lIns="91440" tIns="45720" rIns="91440" bIns="45720" rtlCol="0" anchor="t">
            <a:normAutofit fontScale="92500"/>
          </a:bodyPr>
          <a:lstStyle/>
          <a:p>
            <a:pPr marL="0" indent="0">
              <a:buNone/>
            </a:pPr>
            <a:r>
              <a:rPr lang="en-GB" sz="4000" dirty="0">
                <a:effectLst/>
                <a:latin typeface="Helvetica"/>
                <a:ea typeface="Calibri" panose="020F0502020204030204" pitchFamily="34" charset="0"/>
                <a:cs typeface="Helvetica"/>
              </a:rPr>
              <a:t>‘</a:t>
            </a:r>
            <a:r>
              <a:rPr lang="en-GB" sz="4000" dirty="0">
                <a:latin typeface="Helvetica"/>
                <a:ea typeface="Calibri" panose="020F0502020204030204" pitchFamily="34" charset="0"/>
                <a:cs typeface="Helvetica"/>
              </a:rPr>
              <a:t>Synthetic</a:t>
            </a:r>
            <a:r>
              <a:rPr lang="en-GB" sz="4000" dirty="0">
                <a:effectLst/>
                <a:latin typeface="Helvetica"/>
                <a:ea typeface="Calibri" panose="020F0502020204030204" pitchFamily="34" charset="0"/>
                <a:cs typeface="Helvetica"/>
              </a:rPr>
              <a:t> data are modelled statistical outputs released in a format that closely resembles the confidential data format’ </a:t>
            </a:r>
          </a:p>
          <a:p>
            <a:pPr marL="0" indent="0">
              <a:buNone/>
            </a:pPr>
            <a:r>
              <a:rPr lang="en-US" sz="1600" dirty="0">
                <a:solidFill>
                  <a:schemeClr val="accent6">
                    <a:lumMod val="75000"/>
                  </a:schemeClr>
                </a:solidFill>
                <a:latin typeface="Helvetica" panose="020B0604020202020204" pitchFamily="34" charset="0"/>
                <a:cs typeface="Helvetica" panose="020B0604020202020204" pitchFamily="34" charset="0"/>
              </a:rPr>
              <a:t>US Census Bureau</a:t>
            </a:r>
          </a:p>
          <a:p>
            <a:pPr marL="0" indent="0">
              <a:buNone/>
            </a:pPr>
            <a:endParaRPr lang="en-GB" sz="1900" dirty="0">
              <a:solidFill>
                <a:schemeClr val="accent6">
                  <a:lumMod val="75000"/>
                </a:schemeClr>
              </a:solidFill>
              <a:latin typeface="Helvetica" panose="020B0604020202020204" pitchFamily="34" charset="0"/>
              <a:cs typeface="Helvetica" panose="020B0604020202020204" pitchFamily="34" charset="0"/>
            </a:endParaRPr>
          </a:p>
          <a:p>
            <a:pPr marL="0" indent="0">
              <a:buNone/>
            </a:pPr>
            <a:r>
              <a:rPr lang="en-GB" sz="4000" dirty="0">
                <a:effectLst/>
                <a:latin typeface="Helvetica"/>
                <a:ea typeface="Calibri" panose="020F0502020204030204" pitchFamily="34" charset="0"/>
                <a:cs typeface="Helvetica"/>
              </a:rPr>
              <a:t>‘</a:t>
            </a:r>
            <a:r>
              <a:rPr lang="en-GB" sz="4000" dirty="0">
                <a:latin typeface="Helvetica"/>
                <a:ea typeface="Calibri" panose="020F0502020204030204" pitchFamily="34" charset="0"/>
                <a:cs typeface="Helvetica"/>
              </a:rPr>
              <a:t>A </a:t>
            </a:r>
            <a:r>
              <a:rPr lang="en-GB" sz="4000" dirty="0">
                <a:effectLst/>
                <a:latin typeface="Helvetica"/>
                <a:ea typeface="Calibri" panose="020F0502020204030204" pitchFamily="34" charset="0"/>
                <a:cs typeface="Helvetica"/>
              </a:rPr>
              <a:t>new copy of a data set that is generated at random but made to follow the </a:t>
            </a:r>
            <a:r>
              <a:rPr lang="en-GB" sz="4000" b="1" dirty="0">
                <a:effectLst/>
                <a:latin typeface="Helvetica"/>
                <a:ea typeface="Calibri" panose="020F0502020204030204" pitchFamily="34" charset="0"/>
                <a:cs typeface="Helvetica"/>
              </a:rPr>
              <a:t>structure</a:t>
            </a:r>
            <a:r>
              <a:rPr lang="en-GB" sz="4000" dirty="0">
                <a:effectLst/>
                <a:latin typeface="Helvetica"/>
                <a:ea typeface="Calibri" panose="020F0502020204030204" pitchFamily="34" charset="0"/>
                <a:cs typeface="Helvetica"/>
              </a:rPr>
              <a:t> and </a:t>
            </a:r>
            <a:r>
              <a:rPr lang="en-GB" sz="4000" b="1" dirty="0">
                <a:effectLst/>
                <a:latin typeface="Helvetica"/>
                <a:ea typeface="Calibri" panose="020F0502020204030204" pitchFamily="34" charset="0"/>
                <a:cs typeface="Helvetica"/>
              </a:rPr>
              <a:t>some of the patterns </a:t>
            </a:r>
            <a:r>
              <a:rPr lang="en-GB" sz="4000" dirty="0">
                <a:effectLst/>
                <a:latin typeface="Helvetica"/>
                <a:ea typeface="Calibri" panose="020F0502020204030204" pitchFamily="34" charset="0"/>
                <a:cs typeface="Helvetica"/>
              </a:rPr>
              <a:t>of the original data set’</a:t>
            </a:r>
            <a:r>
              <a:rPr lang="en-GB" sz="4000" dirty="0">
                <a:latin typeface="Helvetica"/>
                <a:ea typeface="Calibri" panose="020F0502020204030204" pitchFamily="34" charset="0"/>
                <a:cs typeface="Helvetica"/>
              </a:rPr>
              <a:t> </a:t>
            </a:r>
            <a:endParaRPr lang="en-GB" sz="4000" dirty="0">
              <a:effectLst/>
              <a:latin typeface="Helvetica" panose="020B0604020202020204" pitchFamily="34" charset="0"/>
              <a:ea typeface="Calibri" panose="020F0502020204030204" pitchFamily="34" charset="0"/>
              <a:cs typeface="Helvetica" panose="020B0604020202020204" pitchFamily="34" charset="0"/>
            </a:endParaRPr>
          </a:p>
          <a:p>
            <a:pPr marL="0" indent="0">
              <a:buNone/>
            </a:pPr>
            <a:r>
              <a:rPr lang="en-US" sz="1600" dirty="0">
                <a:solidFill>
                  <a:schemeClr val="accent6">
                    <a:lumMod val="75000"/>
                  </a:schemeClr>
                </a:solidFill>
                <a:latin typeface="Helvetica" panose="020B0604020202020204" pitchFamily="34" charset="0"/>
                <a:cs typeface="Helvetica" panose="020B0604020202020204" pitchFamily="34" charset="0"/>
              </a:rPr>
              <a:t>‘Accelerating public policy research with synthetic data’: ADR-UK Report Dec 2021</a:t>
            </a:r>
          </a:p>
          <a:p>
            <a:pPr marL="0" indent="0">
              <a:buNone/>
            </a:pPr>
            <a:endParaRPr lang="en-US" sz="1600" dirty="0">
              <a:solidFill>
                <a:schemeClr val="accent6">
                  <a:lumMod val="75000"/>
                </a:schemeClr>
              </a:solidFill>
              <a:latin typeface="Helvetica" panose="020B0604020202020204" pitchFamily="34" charset="0"/>
              <a:cs typeface="Helvetica" panose="020B0604020202020204" pitchFamily="34" charset="0"/>
            </a:endParaRPr>
          </a:p>
          <a:p>
            <a:pPr marL="0" indent="0">
              <a:buNone/>
            </a:pPr>
            <a:endParaRPr lang="en-US" sz="2800" dirty="0">
              <a:effectLst/>
              <a:latin typeface="Helvetica" panose="020B0604020202020204" pitchFamily="34" charset="0"/>
              <a:ea typeface="Calibri" panose="020F0502020204030204" pitchFamily="34" charset="0"/>
              <a:cs typeface="Helvetica" panose="020B0604020202020204" pitchFamily="34" charset="0"/>
            </a:endParaRPr>
          </a:p>
          <a:p>
            <a:pPr marL="0" indent="0">
              <a:buNone/>
            </a:pP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6432914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Spectrum</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381760"/>
            <a:ext cx="10515600" cy="4795203"/>
          </a:xfrm>
        </p:spPr>
        <p:txBody>
          <a:bodyPr vert="horz" lIns="91440" tIns="45720" rIns="91440" bIns="45720" spcCol="0" rtlCol="0" anchor="t">
            <a:normAutofit/>
          </a:bodyPr>
          <a:lstStyle/>
          <a:p>
            <a:pPr marL="457200" lvl="1" indent="0">
              <a:lnSpc>
                <a:spcPct val="107000"/>
              </a:lnSpc>
              <a:buSzPts val="1000"/>
              <a:buNone/>
              <a:tabLst>
                <a:tab pos="457200" algn="l"/>
              </a:tabLst>
            </a:pPr>
            <a:r>
              <a:rPr lang="en-US" dirty="0">
                <a:effectLst/>
                <a:latin typeface="Helvetica" panose="020B0604020202020204" pitchFamily="34" charset="0"/>
                <a:ea typeface="Calibri" panose="020F0502020204030204" pitchFamily="34" charset="0"/>
                <a:cs typeface="Helvetica" panose="020B0604020202020204" pitchFamily="34" charset="0"/>
              </a:rPr>
              <a:t>Low fidelity to </a:t>
            </a:r>
            <a:r>
              <a:rPr lang="en-US" dirty="0">
                <a:latin typeface="Helvetica" panose="020B0604020202020204" pitchFamily="34" charset="0"/>
                <a:ea typeface="Calibri" panose="020F0502020204030204" pitchFamily="34" charset="0"/>
                <a:cs typeface="Helvetica" panose="020B0604020202020204" pitchFamily="34" charset="0"/>
              </a:rPr>
              <a:t>high</a:t>
            </a:r>
            <a:r>
              <a:rPr lang="en-US" dirty="0">
                <a:effectLst/>
                <a:latin typeface="Helvetica" panose="020B0604020202020204" pitchFamily="34" charset="0"/>
                <a:ea typeface="Calibri" panose="020F0502020204030204" pitchFamily="34" charset="0"/>
                <a:cs typeface="Helvetica" panose="020B0604020202020204" pitchFamily="34" charset="0"/>
              </a:rPr>
              <a:t> fidelity</a:t>
            </a:r>
          </a:p>
          <a:p>
            <a:pPr lvl="1">
              <a:lnSpc>
                <a:spcPct val="107000"/>
              </a:lnSpc>
              <a:buSzPts val="1000"/>
              <a:tabLst>
                <a:tab pos="457200" algn="l"/>
              </a:tabLst>
            </a:pPr>
            <a:endParaRPr lang="en-US" sz="1800" dirty="0">
              <a:effectLst/>
              <a:latin typeface="Helvetica" panose="020B0604020202020204" pitchFamily="34" charset="0"/>
              <a:ea typeface="Calibri" panose="020F0502020204030204" pitchFamily="34" charset="0"/>
              <a:cs typeface="Helvetica" panose="020B0604020202020204" pitchFamily="34" charset="0"/>
            </a:endParaRP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pic>
        <p:nvPicPr>
          <p:cNvPr id="6" name="Picture 5">
            <a:extLst>
              <a:ext uri="{FF2B5EF4-FFF2-40B4-BE49-F238E27FC236}">
                <a16:creationId xmlns:a16="http://schemas.microsoft.com/office/drawing/2014/main" id="{1D3E4F67-9B5F-29A1-D195-DC34AE873B78}"/>
              </a:ext>
            </a:extLst>
          </p:cNvPr>
          <p:cNvPicPr>
            <a:picLocks noChangeAspect="1"/>
          </p:cNvPicPr>
          <p:nvPr/>
        </p:nvPicPr>
        <p:blipFill>
          <a:blip r:embed="rId4"/>
          <a:stretch>
            <a:fillRect/>
          </a:stretch>
        </p:blipFill>
        <p:spPr>
          <a:xfrm>
            <a:off x="838198" y="1956082"/>
            <a:ext cx="10322562" cy="3955487"/>
          </a:xfrm>
          <a:prstGeom prst="rect">
            <a:avLst/>
          </a:prstGeom>
        </p:spPr>
      </p:pic>
      <p:sp>
        <p:nvSpPr>
          <p:cNvPr id="8" name="TextBox 7">
            <a:extLst>
              <a:ext uri="{FF2B5EF4-FFF2-40B4-BE49-F238E27FC236}">
                <a16:creationId xmlns:a16="http://schemas.microsoft.com/office/drawing/2014/main" id="{00C421B8-EF3C-C630-C68B-73B34FDE6B39}"/>
              </a:ext>
            </a:extLst>
          </p:cNvPr>
          <p:cNvSpPr txBox="1"/>
          <p:nvPr/>
        </p:nvSpPr>
        <p:spPr>
          <a:xfrm>
            <a:off x="1031239" y="6212106"/>
            <a:ext cx="10129521" cy="338554"/>
          </a:xfrm>
          <a:prstGeom prst="rect">
            <a:avLst/>
          </a:prstGeom>
          <a:noFill/>
        </p:spPr>
        <p:txBody>
          <a:bodyPr wrap="square">
            <a:spAutoFit/>
          </a:bodyPr>
          <a:lstStyle/>
          <a:p>
            <a:pPr marL="0" indent="0">
              <a:buNone/>
            </a:pPr>
            <a:r>
              <a:rPr lang="en-US" sz="1600" dirty="0">
                <a:latin typeface="Helvetica" panose="020B0604020202020204" pitchFamily="34" charset="0"/>
                <a:cs typeface="Helvetica" panose="020B0604020202020204" pitchFamily="34" charset="0"/>
                <a:hlinkClick r:id="rId5"/>
              </a:rPr>
              <a:t>ONS methodology working paper series number 16 - Synthetic data pilot - Office for National Statistics</a:t>
            </a:r>
            <a:endParaRPr lang="en-GB" sz="1600"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0043955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423FB-57A6-4897-A20C-C67CDF637FB0}"/>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Scoping</a:t>
            </a:r>
          </a:p>
        </p:txBody>
      </p:sp>
      <p:sp>
        <p:nvSpPr>
          <p:cNvPr id="3" name="Content Placeholder 2">
            <a:extLst>
              <a:ext uri="{FF2B5EF4-FFF2-40B4-BE49-F238E27FC236}">
                <a16:creationId xmlns:a16="http://schemas.microsoft.com/office/drawing/2014/main" id="{3C344225-E99F-4E81-862A-59488FF4B840}"/>
              </a:ext>
            </a:extLst>
          </p:cNvPr>
          <p:cNvSpPr>
            <a:spLocks noGrp="1"/>
          </p:cNvSpPr>
          <p:nvPr>
            <p:ph idx="1"/>
          </p:nvPr>
        </p:nvSpPr>
        <p:spPr>
          <a:xfrm>
            <a:off x="838200" y="1595120"/>
            <a:ext cx="10515600" cy="4581843"/>
          </a:xfrm>
        </p:spPr>
        <p:txBody>
          <a:bodyPr>
            <a:normAutofit fontScale="85000" lnSpcReduction="20000"/>
          </a:bodyPr>
          <a:lstStyle/>
          <a:p>
            <a:pPr marL="0" lvl="0" indent="0">
              <a:lnSpc>
                <a:spcPct val="107000"/>
              </a:lnSpc>
              <a:buNone/>
            </a:pPr>
            <a:r>
              <a:rPr lang="en-US" sz="3600" dirty="0">
                <a:effectLst/>
                <a:latin typeface="Helvetica" panose="020B0604020202020204" pitchFamily="34" charset="0"/>
                <a:ea typeface="Calibri" panose="020F0502020204030204" pitchFamily="34" charset="0"/>
                <a:cs typeface="Helvetica" panose="020B0604020202020204" pitchFamily="34" charset="0"/>
              </a:rPr>
              <a:t>Investigate what other data </a:t>
            </a:r>
            <a:r>
              <a:rPr lang="en-US" sz="3600" dirty="0" err="1">
                <a:effectLst/>
                <a:latin typeface="Helvetica" panose="020B0604020202020204" pitchFamily="34" charset="0"/>
                <a:ea typeface="Calibri" panose="020F0502020204030204" pitchFamily="34" charset="0"/>
                <a:cs typeface="Helvetica" panose="020B0604020202020204" pitchFamily="34" charset="0"/>
              </a:rPr>
              <a:t>organisations</a:t>
            </a:r>
            <a:r>
              <a:rPr lang="en-US" sz="3600" dirty="0">
                <a:effectLst/>
                <a:latin typeface="Helvetica" panose="020B0604020202020204" pitchFamily="34" charset="0"/>
                <a:ea typeface="Calibri" panose="020F0502020204030204" pitchFamily="34" charset="0"/>
                <a:cs typeface="Helvetica" panose="020B0604020202020204" pitchFamily="34" charset="0"/>
              </a:rPr>
              <a:t> are doing around synthetic data: RSHs, PHS, ONS, NSS, HDRUK, ADR-UK</a:t>
            </a: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experience do you have in using synthetic data?</a:t>
            </a:r>
            <a:endParaRPr lang="en-GB" sz="33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purposes do you use synthetic data for? What would you like to use it for?</a:t>
            </a:r>
            <a:endParaRPr lang="en-GB" sz="33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tools are you using/planning to use? </a:t>
            </a:r>
            <a:endParaRPr lang="en-GB" sz="3300" dirty="0">
              <a:effectLst/>
              <a:latin typeface="Helvetica" panose="020B0604020202020204" pitchFamily="34" charset="0"/>
              <a:ea typeface="Calibri" panose="020F0502020204030204" pitchFamily="34" charset="0"/>
              <a:cs typeface="Helvetica" panose="020B0604020202020204" pitchFamily="34" charset="0"/>
            </a:endParaRPr>
          </a:p>
          <a:p>
            <a:pPr marL="342900" lvl="0" indent="-342900">
              <a:lnSpc>
                <a:spcPct val="107000"/>
              </a:lnSpc>
              <a:buFont typeface="Symbol" panose="05050102010706020507" pitchFamily="18" charset="2"/>
              <a:buChar char=""/>
            </a:pPr>
            <a:r>
              <a:rPr lang="en-US" sz="3300" dirty="0">
                <a:effectLst/>
                <a:latin typeface="Helvetica" panose="020B0604020202020204" pitchFamily="34" charset="0"/>
                <a:ea typeface="Calibri" panose="020F0502020204030204" pitchFamily="34" charset="0"/>
                <a:cs typeface="Helvetica" panose="020B0604020202020204" pitchFamily="34" charset="0"/>
              </a:rPr>
              <a:t>What are the issues you’ve experienced?</a:t>
            </a:r>
          </a:p>
          <a:p>
            <a:pPr marL="0" lvl="0" indent="0">
              <a:lnSpc>
                <a:spcPct val="107000"/>
              </a:lnSpc>
              <a:buNone/>
            </a:pPr>
            <a:r>
              <a:rPr lang="en-GB" sz="3600" dirty="0">
                <a:latin typeface="Helvetica" panose="020B0604020202020204" pitchFamily="34" charset="0"/>
                <a:ea typeface="Calibri" panose="020F0502020204030204" pitchFamily="34" charset="0"/>
                <a:cs typeface="Helvetica" panose="020B0604020202020204" pitchFamily="34" charset="0"/>
              </a:rPr>
              <a:t>D</a:t>
            </a:r>
            <a:r>
              <a:rPr lang="en-GB" sz="3600" dirty="0">
                <a:effectLst/>
                <a:latin typeface="Helvetica" panose="020B0604020202020204" pitchFamily="34" charset="0"/>
                <a:ea typeface="Calibri" panose="020F0502020204030204" pitchFamily="34" charset="0"/>
                <a:cs typeface="Helvetica" panose="020B0604020202020204" pitchFamily="34" charset="0"/>
              </a:rPr>
              <a:t>iscussions used to identify what the RDS synthetic data strategy might include</a:t>
            </a:r>
          </a:p>
        </p:txBody>
      </p:sp>
      <p:pic>
        <p:nvPicPr>
          <p:cNvPr id="4" name="Picture 3" descr="A picture containing icon&#10;&#10;Description automatically generated">
            <a:extLst>
              <a:ext uri="{FF2B5EF4-FFF2-40B4-BE49-F238E27FC236}">
                <a16:creationId xmlns:a16="http://schemas.microsoft.com/office/drawing/2014/main" id="{CD1F1980-434D-4DFC-8C5F-2415FB62C17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274872" y="230188"/>
            <a:ext cx="1536065" cy="777875"/>
          </a:xfrm>
          <a:prstGeom prst="rect">
            <a:avLst/>
          </a:prstGeom>
        </p:spPr>
      </p:pic>
    </p:spTree>
    <p:extLst>
      <p:ext uri="{BB962C8B-B14F-4D97-AF65-F5344CB8AC3E}">
        <p14:creationId xmlns:p14="http://schemas.microsoft.com/office/powerpoint/2010/main" val="25333627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C2ED17-57C7-047F-13A9-A9CB7CD36D92}"/>
              </a:ext>
            </a:extLst>
          </p:cNvPr>
          <p:cNvSpPr>
            <a:spLocks noGrp="1"/>
          </p:cNvSpPr>
          <p:nvPr>
            <p:ph type="title"/>
          </p:nvPr>
        </p:nvSpPr>
        <p:spPr/>
        <p:txBody>
          <a:bodyPr/>
          <a:lstStyle/>
          <a:p>
            <a:r>
              <a:rPr lang="en-GB" b="1" dirty="0">
                <a:solidFill>
                  <a:srgbClr val="3C851A"/>
                </a:solidFill>
                <a:latin typeface="Helvetica" panose="020B0604020202020204" pitchFamily="34" charset="0"/>
                <a:cs typeface="Helvetica" panose="020B0604020202020204" pitchFamily="34" charset="0"/>
              </a:rPr>
              <a:t>Synthetic data landscape</a:t>
            </a:r>
            <a:endParaRPr lang="en-GB"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8D6FCADD-69F2-8533-FA21-1CF6B24034C5}"/>
              </a:ext>
            </a:extLst>
          </p:cNvPr>
          <p:cNvSpPr>
            <a:spLocks noGrp="1"/>
          </p:cNvSpPr>
          <p:nvPr>
            <p:ph idx="1"/>
          </p:nvPr>
        </p:nvSpPr>
        <p:spPr/>
        <p:txBody>
          <a:bodyPr vert="horz" lIns="91440" tIns="45720" rIns="91440" bIns="45720" rtlCol="0" anchor="t">
            <a:normAutofit fontScale="85000" lnSpcReduction="20000"/>
          </a:bodyPr>
          <a:lstStyle/>
          <a:p>
            <a:pPr>
              <a:lnSpc>
                <a:spcPct val="107000"/>
              </a:lnSpc>
              <a:spcAft>
                <a:spcPts val="800"/>
              </a:spcAft>
            </a:pPr>
            <a:r>
              <a:rPr lang="en-GB" dirty="0">
                <a:latin typeface="Helvetica"/>
                <a:ea typeface="Calibri" panose="020F0502020204030204" pitchFamily="34" charset="0"/>
                <a:cs typeface="Helvetica"/>
              </a:rPr>
              <a:t>Several</a:t>
            </a:r>
            <a:r>
              <a:rPr lang="en-GB" sz="2800" dirty="0">
                <a:effectLst/>
                <a:latin typeface="Helvetica"/>
                <a:ea typeface="Calibri" panose="020F0502020204030204" pitchFamily="34" charset="0"/>
                <a:cs typeface="Helvetica"/>
              </a:rPr>
              <a:t> organisations have created ad-hoc, low-fidelity synthetic data using bespoke code in R/python/other, and this is fairly easy to do</a:t>
            </a:r>
          </a:p>
          <a:p>
            <a:pPr>
              <a:lnSpc>
                <a:spcPct val="107000"/>
              </a:lnSpc>
              <a:spcAft>
                <a:spcPts val="800"/>
              </a:spcAft>
            </a:pPr>
            <a:r>
              <a:rPr lang="en-GB" dirty="0">
                <a:latin typeface="Helvetica"/>
                <a:ea typeface="Calibri" panose="020F0502020204030204" pitchFamily="34" charset="0"/>
                <a:cs typeface="Helvetica"/>
              </a:rPr>
              <a:t> </a:t>
            </a:r>
            <a:r>
              <a:rPr lang="en-GB" sz="2800" dirty="0">
                <a:effectLst/>
                <a:latin typeface="Helvetica"/>
                <a:ea typeface="Calibri" panose="020F0502020204030204" pitchFamily="34" charset="0"/>
                <a:cs typeface="Helvetica"/>
              </a:rPr>
              <a:t>For production of </a:t>
            </a:r>
            <a:r>
              <a:rPr lang="en-GB" dirty="0">
                <a:latin typeface="Helvetica"/>
                <a:ea typeface="Calibri" panose="020F0502020204030204" pitchFamily="34" charset="0"/>
                <a:cs typeface="Helvetica"/>
              </a:rPr>
              <a:t>high-fidelity</a:t>
            </a:r>
            <a:r>
              <a:rPr lang="en-GB" sz="2800" dirty="0">
                <a:effectLst/>
                <a:latin typeface="Helvetica"/>
                <a:ea typeface="Calibri" panose="020F0502020204030204" pitchFamily="34" charset="0"/>
                <a:cs typeface="Helvetica"/>
              </a:rPr>
              <a:t> data, and scaling up of synthetic data production, synthetic data tool would be useful</a:t>
            </a:r>
          </a:p>
          <a:p>
            <a:pPr>
              <a:lnSpc>
                <a:spcPct val="107000"/>
              </a:lnSpc>
              <a:spcAft>
                <a:spcPts val="800"/>
              </a:spcAft>
            </a:pPr>
            <a:r>
              <a:rPr lang="en-GB" sz="2800" dirty="0">
                <a:effectLst/>
                <a:latin typeface="Helvetica" panose="020B0604020202020204" pitchFamily="34" charset="0"/>
                <a:ea typeface="Calibri" panose="020F0502020204030204" pitchFamily="34" charset="0"/>
                <a:cs typeface="Helvetica" panose="020B0604020202020204" pitchFamily="34" charset="0"/>
              </a:rPr>
              <a:t>Work needs to be done to determine the most suitable tool(s)</a:t>
            </a:r>
          </a:p>
          <a:p>
            <a:pPr lvl="1">
              <a:lnSpc>
                <a:spcPct val="107000"/>
              </a:lnSpc>
              <a:spcAft>
                <a:spcPts val="800"/>
              </a:spcAft>
            </a:pPr>
            <a:r>
              <a:rPr lang="en-GB" dirty="0">
                <a:latin typeface="Helvetica" panose="020B0604020202020204" pitchFamily="34" charset="0"/>
                <a:ea typeface="Calibri" panose="020F0502020204030204" pitchFamily="34" charset="0"/>
                <a:cs typeface="Helvetica" panose="020B0604020202020204" pitchFamily="34" charset="0"/>
              </a:rPr>
              <a:t>A</a:t>
            </a:r>
            <a:r>
              <a:rPr lang="en-GB" dirty="0">
                <a:effectLst/>
                <a:latin typeface="Helvetica" panose="020B0604020202020204" pitchFamily="34" charset="0"/>
                <a:ea typeface="Calibri" panose="020F0502020204030204" pitchFamily="34" charset="0"/>
                <a:cs typeface="Helvetica" panose="020B0604020202020204" pitchFamily="34" charset="0"/>
              </a:rPr>
              <a:t>bility to deal with different data types and relationships, handle large numbers of variable categories and deal with temporal data</a:t>
            </a:r>
          </a:p>
          <a:p>
            <a:pPr lvl="1">
              <a:lnSpc>
                <a:spcPct val="107000"/>
              </a:lnSpc>
              <a:spcAft>
                <a:spcPts val="800"/>
              </a:spcAft>
            </a:pPr>
            <a:r>
              <a:rPr lang="en-GB" dirty="0">
                <a:latin typeface="Helvetica" panose="020B0604020202020204" pitchFamily="34" charset="0"/>
                <a:ea typeface="Calibri" panose="020F0502020204030204" pitchFamily="34" charset="0"/>
                <a:cs typeface="Helvetica" panose="020B0604020202020204" pitchFamily="34" charset="0"/>
              </a:rPr>
              <a:t>Different tools for different fidelity requirements?</a:t>
            </a:r>
          </a:p>
          <a:p>
            <a:pPr lvl="1">
              <a:lnSpc>
                <a:spcPct val="107000"/>
              </a:lnSpc>
              <a:spcAft>
                <a:spcPts val="800"/>
              </a:spcAft>
            </a:pPr>
            <a:r>
              <a:rPr lang="en-GB" dirty="0">
                <a:effectLst/>
                <a:latin typeface="Helvetica" panose="020B0604020202020204" pitchFamily="34" charset="0"/>
                <a:ea typeface="Calibri" panose="020F0502020204030204" pitchFamily="34" charset="0"/>
                <a:cs typeface="Helvetica" panose="020B0604020202020204" pitchFamily="34" charset="0"/>
              </a:rPr>
              <a:t>Commercial v open-source</a:t>
            </a:r>
          </a:p>
          <a:p>
            <a:pPr lvl="1">
              <a:lnSpc>
                <a:spcPct val="107000"/>
              </a:lnSpc>
              <a:spcAft>
                <a:spcPts val="800"/>
              </a:spcAft>
            </a:pPr>
            <a:r>
              <a:rPr lang="en-GB" dirty="0">
                <a:effectLst/>
                <a:latin typeface="Helvetica" panose="020B0604020202020204" pitchFamily="34" charset="0"/>
                <a:ea typeface="Calibri" panose="020F0502020204030204" pitchFamily="34" charset="0"/>
                <a:cs typeface="Helvetica" panose="020B0604020202020204" pitchFamily="34" charset="0"/>
              </a:rPr>
              <a:t>Commercial tools – expense v utility</a:t>
            </a:r>
          </a:p>
          <a:p>
            <a:pPr>
              <a:lnSpc>
                <a:spcPct val="107000"/>
              </a:lnSpc>
              <a:spcAft>
                <a:spcPts val="800"/>
              </a:spcAft>
            </a:pPr>
            <a:endParaRPr lang="en-GB" dirty="0">
              <a:latin typeface="Calibri" panose="020F0502020204030204" pitchFamily="34" charset="0"/>
              <a:cs typeface="Times New Roman" panose="02020603050405020304" pitchFamily="18" charset="0"/>
            </a:endParaRPr>
          </a:p>
          <a:p>
            <a:pPr>
              <a:lnSpc>
                <a:spcPct val="107000"/>
              </a:lnSpc>
              <a:spcAft>
                <a:spcPts val="800"/>
              </a:spcAft>
            </a:pPr>
            <a:endParaRPr lang="en-GB" dirty="0"/>
          </a:p>
        </p:txBody>
      </p:sp>
    </p:spTree>
    <p:extLst>
      <p:ext uri="{BB962C8B-B14F-4D97-AF65-F5344CB8AC3E}">
        <p14:creationId xmlns:p14="http://schemas.microsoft.com/office/powerpoint/2010/main" val="801587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Flow_SignoffStatus xmlns="39e83893-7259-49b5-929d-c2ddb4dd0ef8"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D12100933C15846933AFBF9CFABAC03" ma:contentTypeVersion="13" ma:contentTypeDescription="Create a new document." ma:contentTypeScope="" ma:versionID="34cd84ca3dfc18bc57bb66308a00b183">
  <xsd:schema xmlns:xsd="http://www.w3.org/2001/XMLSchema" xmlns:xs="http://www.w3.org/2001/XMLSchema" xmlns:p="http://schemas.microsoft.com/office/2006/metadata/properties" xmlns:ns2="39e83893-7259-49b5-929d-c2ddb4dd0ef8" xmlns:ns3="2b8c9241-a349-426f-9dfe-c0d3513dc303" targetNamespace="http://schemas.microsoft.com/office/2006/metadata/properties" ma:root="true" ma:fieldsID="8ebea2e9897a53a4d0f2bae56d71e2f4" ns2:_="" ns3:_="">
    <xsd:import namespace="39e83893-7259-49b5-929d-c2ddb4dd0ef8"/>
    <xsd:import namespace="2b8c9241-a349-426f-9dfe-c0d3513dc303"/>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element ref="ns2:_Flow_SignoffStatus" minOccurs="0"/>
                <xsd:element ref="ns3:SharedWithUsers" minOccurs="0"/>
                <xsd:element ref="ns3:SharedWithDetail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e83893-7259-49b5-929d-c2ddb4dd0e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_Flow_SignoffStatus" ma:index="17" nillable="true" ma:displayName="Sign-off status" ma:internalName="Sign_x002d_off_x0020_status">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8c9241-a349-426f-9dfe-c0d3513dc303"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6AE8580E-1EDA-4BD2-A438-175F828A314F}">
  <ds:schemaRefs>
    <ds:schemaRef ds:uri="http://schemas.microsoft.com/sharepoint/v3/contenttype/forms"/>
  </ds:schemaRefs>
</ds:datastoreItem>
</file>

<file path=customXml/itemProps2.xml><?xml version="1.0" encoding="utf-8"?>
<ds:datastoreItem xmlns:ds="http://schemas.openxmlformats.org/officeDocument/2006/customXml" ds:itemID="{30F96464-8001-49C5-970F-B386C1A71760}">
  <ds:schemaRefs>
    <ds:schemaRef ds:uri="39e83893-7259-49b5-929d-c2ddb4dd0ef8"/>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9C8369BF-1B41-4A6A-892B-84169CEC1DA8}">
  <ds:schemaRefs>
    <ds:schemaRef ds:uri="2b8c9241-a349-426f-9dfe-c0d3513dc303"/>
    <ds:schemaRef ds:uri="39e83893-7259-49b5-929d-c2ddb4dd0e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0</TotalTime>
  <Words>1386</Words>
  <Application>Microsoft Office PowerPoint</Application>
  <PresentationFormat>Widescreen</PresentationFormat>
  <Paragraphs>149</Paragraphs>
  <Slides>18</Slides>
  <Notes>11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Dr Lynne Adair (Forrest) Data Curation Manager </vt:lpstr>
      <vt:lpstr>RDS Mission Statement</vt:lpstr>
      <vt:lpstr>PowerPoint Presentation</vt:lpstr>
      <vt:lpstr>PowerPoint Presentation</vt:lpstr>
      <vt:lpstr>LA Background</vt:lpstr>
      <vt:lpstr>Synthetic Data Definition</vt:lpstr>
      <vt:lpstr>Spectrum</vt:lpstr>
      <vt:lpstr>Scoping</vt:lpstr>
      <vt:lpstr>Synthetic data landscape</vt:lpstr>
      <vt:lpstr>Synthetic data landscape</vt:lpstr>
      <vt:lpstr>Uses of synthetic data</vt:lpstr>
      <vt:lpstr>Synthetic data benefits</vt:lpstr>
      <vt:lpstr>Access methods/location</vt:lpstr>
      <vt:lpstr>Plans</vt:lpstr>
      <vt:lpstr>Plans</vt:lpstr>
      <vt:lpstr>Proposed Outcomes</vt:lpstr>
      <vt:lpstr>Questions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Developing a co-ordinated Synthetic Data strategy</dc:title>
  <dc:creator>Lynne Adair</dc:creator>
  <cp:lastModifiedBy>Lynne Adair</cp:lastModifiedBy>
  <cp:revision>53</cp:revision>
  <dcterms:created xsi:type="dcterms:W3CDTF">2022-05-20T13:32:00Z</dcterms:created>
  <dcterms:modified xsi:type="dcterms:W3CDTF">2022-06-14T15:39:34Z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0x0101004D12100933C15846933AFBF9CFABAC03</vt:lpwstr>
  </property>
</Properties>
</file>