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382" r:id="rId5"/>
    <p:sldId id="419" r:id="rId6"/>
    <p:sldId id="421" r:id="rId7"/>
    <p:sldId id="420" r:id="rId8"/>
    <p:sldId id="367" r:id="rId9"/>
    <p:sldId id="418" r:id="rId10"/>
    <p:sldId id="381" r:id="rId11"/>
    <p:sldId id="41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3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715B27-C39F-44F4-A898-D87C28535A90}" v="1" dt="2019-10-25T10:47:27.9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5510" autoAdjust="0"/>
  </p:normalViewPr>
  <p:slideViewPr>
    <p:cSldViewPr snapToGrid="0">
      <p:cViewPr>
        <p:scale>
          <a:sx n="66" d="100"/>
          <a:sy n="66" d="100"/>
        </p:scale>
        <p:origin x="632" y="-3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C3996C-3790-4792-96D4-45BE611534AC}" type="datetimeFigureOut">
              <a:rPr lang="en-GB" smtClean="0"/>
              <a:t>07/01/2022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0ADA0D-BDD4-4B7A-8CC4-219065E1AAC9}" type="slidenum">
              <a:rPr lang="en-GB" smtClean="0"/>
              <a:t>‹#›</a:t>
            </a:fld>
            <a:endParaRPr lang="en-GB"/>
          </a:p>
        </p:txBody>
      </p:sp>
    </p:spTree>
    <p:extLst>
      <p:ext uri="{BB962C8B-B14F-4D97-AF65-F5344CB8AC3E}">
        <p14:creationId xmlns:p14="http://schemas.microsoft.com/office/powerpoint/2010/main" val="1897684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Under the legitimate interest legal basis of the GDPR it is necessary to consider if the interest outweighs the risks to personal privacy. A Safe Project is a similar assessment, does the project’s validity outweigh the risk?</a:t>
            </a:r>
          </a:p>
          <a:p>
            <a:endParaRPr lang="en-GB" dirty="0"/>
          </a:p>
          <a:p>
            <a:r>
              <a:rPr lang="en-GB" dirty="0"/>
              <a:t>It is useful to consider the Safe Project concept even when you are using data that is not held elsewhere, it can help avoid public criticism for your work.</a:t>
            </a:r>
          </a:p>
          <a:p>
            <a:endParaRPr lang="en-GB" dirty="0"/>
          </a:p>
          <a:p>
            <a:r>
              <a:rPr lang="en-GB" dirty="0"/>
              <a:t>Imagine if a very basic description of your project appeared as a tabloid headline – would someone who saw the headline think your project sounded reasonable?</a:t>
            </a:r>
          </a:p>
        </p:txBody>
      </p:sp>
      <p:sp>
        <p:nvSpPr>
          <p:cNvPr id="4" name="Slide Number Placeholder 3"/>
          <p:cNvSpPr>
            <a:spLocks noGrp="1"/>
          </p:cNvSpPr>
          <p:nvPr>
            <p:ph type="sldNum" sz="quarter" idx="5"/>
          </p:nvPr>
        </p:nvSpPr>
        <p:spPr/>
        <p:txBody>
          <a:bodyPr/>
          <a:lstStyle/>
          <a:p>
            <a:fld id="{A50ADA0D-BDD4-4B7A-8CC4-219065E1AAC9}" type="slidenum">
              <a:rPr lang="en-GB" smtClean="0"/>
              <a:t>2</a:t>
            </a:fld>
            <a:endParaRPr lang="en-GB"/>
          </a:p>
        </p:txBody>
      </p:sp>
    </p:spTree>
    <p:extLst>
      <p:ext uri="{BB962C8B-B14F-4D97-AF65-F5344CB8AC3E}">
        <p14:creationId xmlns:p14="http://schemas.microsoft.com/office/powerpoint/2010/main" val="471298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want to highlight that there may be wider implications to research which go beyond the legal obligations for researchers.</a:t>
            </a:r>
          </a:p>
          <a:p>
            <a:endParaRPr lang="en-GB" dirty="0"/>
          </a:p>
          <a:p>
            <a:r>
              <a:rPr lang="en-GB" dirty="0"/>
              <a:t>By thinking ethically we can possibly avoid the careless use of data which may harm the data subjects or undermine confidence in the research community.</a:t>
            </a:r>
          </a:p>
          <a:p>
            <a:endParaRPr lang="en-GB" dirty="0"/>
          </a:p>
          <a:p>
            <a:r>
              <a:rPr lang="en-GB" dirty="0"/>
              <a:t>It may be more difficult to be transparent when working with sensitive data that cannot be easily shared, but it is possible to provide detailed methodology information. Some services may even allow you to request Stata do files or R scripts that can provide other researchers a clear view of what you did in </a:t>
            </a:r>
            <a:r>
              <a:rPr lang="en-GB"/>
              <a:t>your project.</a:t>
            </a:r>
            <a:endParaRPr lang="en-DE" dirty="0"/>
          </a:p>
        </p:txBody>
      </p:sp>
      <p:sp>
        <p:nvSpPr>
          <p:cNvPr id="4" name="Slide Number Placeholder 3"/>
          <p:cNvSpPr>
            <a:spLocks noGrp="1"/>
          </p:cNvSpPr>
          <p:nvPr>
            <p:ph type="sldNum" sz="quarter" idx="5"/>
          </p:nvPr>
        </p:nvSpPr>
        <p:spPr/>
        <p:txBody>
          <a:bodyPr/>
          <a:lstStyle/>
          <a:p>
            <a:fld id="{A50ADA0D-BDD4-4B7A-8CC4-219065E1AAC9}" type="slidenum">
              <a:rPr lang="en-GB" smtClean="0"/>
              <a:t>3</a:t>
            </a:fld>
            <a:endParaRPr lang="en-GB"/>
          </a:p>
        </p:txBody>
      </p:sp>
    </p:spTree>
    <p:extLst>
      <p:ext uri="{BB962C8B-B14F-4D97-AF65-F5344CB8AC3E}">
        <p14:creationId xmlns:p14="http://schemas.microsoft.com/office/powerpoint/2010/main" val="310648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These projects should be discussed by the group of trainees.</a:t>
            </a:r>
          </a:p>
          <a:p>
            <a:pPr marL="228600" indent="-228600">
              <a:buAutoNum type="arabicPeriod"/>
            </a:pPr>
            <a:endParaRPr lang="en-GB" dirty="0"/>
          </a:p>
          <a:p>
            <a:pPr marL="228600" indent="-228600">
              <a:buAutoNum type="arabicPeriod"/>
            </a:pPr>
            <a:r>
              <a:rPr lang="en-GB" dirty="0"/>
              <a:t>This is likely to be considered safe, the outcome would have a public benefit even though the data is being collected without consent.</a:t>
            </a:r>
          </a:p>
          <a:p>
            <a:pPr marL="228600" indent="-228600">
              <a:buAutoNum type="arabicPeriod"/>
            </a:pPr>
            <a:r>
              <a:rPr lang="en-GB" dirty="0"/>
              <a:t>This would not be considered safe, there is no public benefit to the research and the data</a:t>
            </a:r>
          </a:p>
          <a:p>
            <a:pPr marL="228600" indent="-228600">
              <a:buAutoNum type="arabicPeriod"/>
            </a:pPr>
            <a:r>
              <a:rPr lang="en-GB" dirty="0"/>
              <a:t>This would not be considered safe. Although they wish to help their neighbour it is inappropriate to use research data to identify people.</a:t>
            </a:r>
          </a:p>
          <a:p>
            <a:pPr marL="228600" indent="-228600">
              <a:buAutoNum type="arabicPeriod"/>
            </a:pPr>
            <a:r>
              <a:rPr lang="en-GB" dirty="0"/>
              <a:t>This could be debated either way. To argue this is safe, we could consider that the consent would not be required necessarily and the project is likely to have a positive benefit to patients. To argue that this is unsafe, we might consider what the public perception is likely to be being that the company has a poor reputation and this is not an area that we would expect the company to be involved with.</a:t>
            </a:r>
          </a:p>
          <a:p>
            <a:pPr marL="228600" indent="-228600">
              <a:buAutoNum type="arabicPeriod"/>
            </a:pPr>
            <a:endParaRPr lang="en-GB" dirty="0"/>
          </a:p>
          <a:p>
            <a:pPr marL="228600" indent="-228600">
              <a:buAutoNum type="arabicPeriod"/>
            </a:pPr>
            <a:endParaRPr lang="en-GB" dirty="0"/>
          </a:p>
          <a:p>
            <a:pPr marL="228600" indent="-228600">
              <a:buAutoNum type="arabicPeriod"/>
            </a:pPr>
            <a:endParaRPr lang="en-DE" dirty="0"/>
          </a:p>
        </p:txBody>
      </p:sp>
      <p:sp>
        <p:nvSpPr>
          <p:cNvPr id="4" name="Slide Number Placeholder 3"/>
          <p:cNvSpPr>
            <a:spLocks noGrp="1"/>
          </p:cNvSpPr>
          <p:nvPr>
            <p:ph type="sldNum" sz="quarter" idx="5"/>
          </p:nvPr>
        </p:nvSpPr>
        <p:spPr/>
        <p:txBody>
          <a:bodyPr/>
          <a:lstStyle/>
          <a:p>
            <a:fld id="{A50ADA0D-BDD4-4B7A-8CC4-219065E1AAC9}" type="slidenum">
              <a:rPr lang="en-GB" smtClean="0"/>
              <a:t>4</a:t>
            </a:fld>
            <a:endParaRPr lang="en-GB"/>
          </a:p>
        </p:txBody>
      </p:sp>
    </p:spTree>
    <p:extLst>
      <p:ext uri="{BB962C8B-B14F-4D97-AF65-F5344CB8AC3E}">
        <p14:creationId xmlns:p14="http://schemas.microsoft.com/office/powerpoint/2010/main" val="1306107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Why is it important should be a point of discussion, possible areas to discuss:</a:t>
            </a:r>
          </a:p>
          <a:p>
            <a:endParaRPr lang="en-GB" dirty="0"/>
          </a:p>
          <a:p>
            <a:r>
              <a:rPr lang="en-GB" dirty="0"/>
              <a:t>Generally the staff at the secure environment will not be watching the researchers non-stop, and so are reliant on them to act appropriately at all times.</a:t>
            </a:r>
          </a:p>
          <a:p>
            <a:endParaRPr lang="en-GB" dirty="0"/>
          </a:p>
          <a:p>
            <a:r>
              <a:rPr lang="en-GB" dirty="0"/>
              <a:t>A research environment that is 100% safe is likely to be so locked down that ease of use is severely impact, environments have generally been designed to be a compromise between ease of use and security, and an unsafe person may be able to exploit any compromises.</a:t>
            </a:r>
          </a:p>
          <a:p>
            <a:endParaRPr lang="en-GB" dirty="0"/>
          </a:p>
          <a:p>
            <a:r>
              <a:rPr lang="en-GB" dirty="0"/>
              <a:t>It is important that the public/data subjects are supportive of the research use of their data. One bad researcher could potentially damage the entire research community if they undermine public confidence.</a:t>
            </a:r>
          </a:p>
        </p:txBody>
      </p:sp>
      <p:sp>
        <p:nvSpPr>
          <p:cNvPr id="4" name="Slide Number Placeholder 3"/>
          <p:cNvSpPr>
            <a:spLocks noGrp="1"/>
          </p:cNvSpPr>
          <p:nvPr>
            <p:ph type="sldNum" sz="quarter" idx="10"/>
          </p:nvPr>
        </p:nvSpPr>
        <p:spPr/>
        <p:txBody>
          <a:bodyPr/>
          <a:lstStyle/>
          <a:p>
            <a:fld id="{C7E349DD-96D5-D348-BC02-D7FB45C27393}" type="slidenum">
              <a:rPr lang="en-US" smtClean="0"/>
              <a:pPr/>
              <a:t>5</a:t>
            </a:fld>
            <a:endParaRPr lang="en-US"/>
          </a:p>
        </p:txBody>
      </p:sp>
    </p:spTree>
    <p:extLst>
      <p:ext uri="{BB962C8B-B14F-4D97-AF65-F5344CB8AC3E}">
        <p14:creationId xmlns:p14="http://schemas.microsoft.com/office/powerpoint/2010/main" val="2829691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Mistakes are more common than deliberate misuse, so it is important that researchers are aware of how to work safely. Even a well-intentioned researcher can make mistakes.</a:t>
            </a:r>
          </a:p>
          <a:p>
            <a:endParaRPr lang="en-GB" dirty="0"/>
          </a:p>
          <a:p>
            <a:r>
              <a:rPr lang="en-GB" dirty="0"/>
              <a:t>Safe People access data for research purposes, rather than to miss use data</a:t>
            </a:r>
          </a:p>
          <a:p>
            <a:endParaRPr lang="en-GB" dirty="0"/>
          </a:p>
          <a:p>
            <a:r>
              <a:rPr lang="en-GB" dirty="0"/>
              <a:t>Data owners are usually risk adverse, they are more likely to make data available for research purposes if they have confidence in the researchers that will be using it.</a:t>
            </a:r>
          </a:p>
          <a:p>
            <a:endParaRPr lang="en-GB" dirty="0"/>
          </a:p>
          <a:p>
            <a:r>
              <a:rPr lang="en-GB" dirty="0"/>
              <a:t>The same is true for the public, who might be unwilling to allow their data to be used if research use often leads to disclosure.</a:t>
            </a:r>
          </a:p>
          <a:p>
            <a:endParaRPr lang="en-GB" dirty="0"/>
          </a:p>
          <a:p>
            <a:endParaRPr lang="en-GB" dirty="0"/>
          </a:p>
        </p:txBody>
      </p:sp>
      <p:sp>
        <p:nvSpPr>
          <p:cNvPr id="4" name="Slide Number Placeholder 3"/>
          <p:cNvSpPr>
            <a:spLocks noGrp="1"/>
          </p:cNvSpPr>
          <p:nvPr>
            <p:ph type="sldNum" sz="quarter" idx="5"/>
          </p:nvPr>
        </p:nvSpPr>
        <p:spPr/>
        <p:txBody>
          <a:bodyPr/>
          <a:lstStyle/>
          <a:p>
            <a:fld id="{A50ADA0D-BDD4-4B7A-8CC4-219065E1AAC9}" type="slidenum">
              <a:rPr lang="en-GB" smtClean="0"/>
              <a:t>6</a:t>
            </a:fld>
            <a:endParaRPr lang="en-GB"/>
          </a:p>
        </p:txBody>
      </p:sp>
    </p:spTree>
    <p:extLst>
      <p:ext uri="{BB962C8B-B14F-4D97-AF65-F5344CB8AC3E}">
        <p14:creationId xmlns:p14="http://schemas.microsoft.com/office/powerpoint/2010/main" val="884562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Stress the importance of having the ‘right’ attitude when working with confidential data. A Safe Person will not necessary remember every point, but they will seek guidance and support when they are unsure.</a:t>
            </a:r>
          </a:p>
          <a:p>
            <a:endParaRPr lang="en-GB" dirty="0"/>
          </a:p>
          <a:p>
            <a:r>
              <a:rPr lang="en-GB" dirty="0"/>
              <a:t>It is also important to highlight the necessity to work with staff of the Safe Setting. The role of staff is not to police researchers but to support their work. We don’t want to foster an adversarial relationship. </a:t>
            </a:r>
          </a:p>
          <a:p>
            <a:endParaRPr lang="en-GB" dirty="0"/>
          </a:p>
          <a:p>
            <a:r>
              <a:rPr lang="en-GB" dirty="0"/>
              <a:t>Staff should also be responsive to the requirements of researchers, if researchers are frustrated by the setting they may look for workarounds.  </a:t>
            </a:r>
          </a:p>
        </p:txBody>
      </p:sp>
      <p:sp>
        <p:nvSpPr>
          <p:cNvPr id="4" name="Slide Number Placeholder 3"/>
          <p:cNvSpPr>
            <a:spLocks noGrp="1"/>
          </p:cNvSpPr>
          <p:nvPr>
            <p:ph type="sldNum" sz="quarter" idx="10"/>
          </p:nvPr>
        </p:nvSpPr>
        <p:spPr/>
        <p:txBody>
          <a:bodyPr/>
          <a:lstStyle/>
          <a:p>
            <a:fld id="{C7E349DD-96D5-D348-BC02-D7FB45C27393}" type="slidenum">
              <a:rPr lang="en-US" smtClean="0"/>
              <a:pPr/>
              <a:t>7</a:t>
            </a:fld>
            <a:endParaRPr lang="en-US"/>
          </a:p>
        </p:txBody>
      </p:sp>
    </p:spTree>
    <p:extLst>
      <p:ext uri="{BB962C8B-B14F-4D97-AF65-F5344CB8AC3E}">
        <p14:creationId xmlns:p14="http://schemas.microsoft.com/office/powerpoint/2010/main" val="3503389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E349DD-96D5-D348-BC02-D7FB45C27393}" type="slidenum">
              <a:rPr lang="en-US" smtClean="0"/>
              <a:pPr/>
              <a:t>8</a:t>
            </a:fld>
            <a:endParaRPr lang="en-US"/>
          </a:p>
        </p:txBody>
      </p:sp>
    </p:spTree>
    <p:extLst>
      <p:ext uri="{BB962C8B-B14F-4D97-AF65-F5344CB8AC3E}">
        <p14:creationId xmlns:p14="http://schemas.microsoft.com/office/powerpoint/2010/main" val="1579474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71470-DA23-43AB-B25F-ED140A35F1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8A8C3B6-6E8A-4B9C-952E-32162B2FE6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25F8C5E-CFF1-46B2-BC3F-767046E82A1E}"/>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FFF02649-5ED9-4C8E-B67D-8B44FC07E8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01C34A-2AF6-4A9A-8250-C7F6741B75BC}"/>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31649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E0DFB-224F-47E3-9DCF-C3D17C2E47A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C3504C-CEA4-4C23-A29B-99008B7EB78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DEEDD8-D5FE-4585-8EBB-47A6B4E15362}"/>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2497A03D-3E77-4331-821F-6F595B99AC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FFE229-A0A0-4501-A541-5DEE72C2844F}"/>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3405019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8BD6BE-4B52-4451-BD36-E1CAE3235FD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DF27B7-EE27-4637-AFAB-2432CDB828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688725-5EE4-4B18-939A-BB4BF4A4F1D8}"/>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0498A82D-6B5A-4934-BB58-6190AAACE0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910BB1-2E0F-4A85-AABB-410E256C81B6}"/>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2200752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FE90A-C8D8-448F-9863-27E238A7920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B9A3D2-9AC8-4F11-96CE-6796F896D2C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A49491-92C3-4B95-8C01-A0297EE25D98}"/>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9BD4A97E-E798-4667-8AA0-E076F57401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D05F4D-E9C3-4EA6-9FA2-5D6CAA6165A5}"/>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460662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572AE-72B9-47B6-B723-324D22C7F0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90DA2CC-E95A-4066-93C2-D73FFAC971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009C001-87E9-4CC3-BC6B-3C4D542276BE}"/>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212CFE33-CBDE-4878-A77C-4C885C84CE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B1743A-205E-4FE4-B9FD-41E72847FE77}"/>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3616751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5BF11-565D-46E9-A9A8-2763A804E4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683A8E0-29FA-4323-ABD2-614BDE89CA4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D5FF6D0-C1AA-4209-9E8E-F67E812EB8B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E4B1B57-9AE1-4051-820B-F2437F3954F1}"/>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6" name="Footer Placeholder 5">
            <a:extLst>
              <a:ext uri="{FF2B5EF4-FFF2-40B4-BE49-F238E27FC236}">
                <a16:creationId xmlns:a16="http://schemas.microsoft.com/office/drawing/2014/main" id="{97553EF0-E248-4D6A-BE20-C9A26D393C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2C4553-122D-4258-B9E8-F07671A9FC66}"/>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4211834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C0338-1BC0-4A39-A659-85F5298A9E5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6057AD-31E6-4B23-A4C9-7371C54982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EEC0637-BDB9-40AF-845C-D0D99724286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5888653-4062-4E79-9D0C-6484F8E323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AF98F86-7C3C-4956-8FEC-1F2F10CED6F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5C1260-BFA2-479B-9620-398A72935E77}"/>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8" name="Footer Placeholder 7">
            <a:extLst>
              <a:ext uri="{FF2B5EF4-FFF2-40B4-BE49-F238E27FC236}">
                <a16:creationId xmlns:a16="http://schemas.microsoft.com/office/drawing/2014/main" id="{FA1B832A-0FE7-46E4-948F-A2EB1871FCE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C7BF271-312A-4E0C-AEC8-1D65B8945E7B}"/>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2350056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0516F-F7EF-41E7-B5F6-022E5893317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D523AD4-83BE-469D-AC44-E4232C60B24A}"/>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4" name="Footer Placeholder 3">
            <a:extLst>
              <a:ext uri="{FF2B5EF4-FFF2-40B4-BE49-F238E27FC236}">
                <a16:creationId xmlns:a16="http://schemas.microsoft.com/office/drawing/2014/main" id="{5A833BB6-8FFF-432C-A670-403D068D673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E453E67-81DF-453E-9E31-D2FAF101CAFD}"/>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3567216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D369EB-D4E8-40DE-A5D2-DEC285F42688}"/>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3" name="Footer Placeholder 2">
            <a:extLst>
              <a:ext uri="{FF2B5EF4-FFF2-40B4-BE49-F238E27FC236}">
                <a16:creationId xmlns:a16="http://schemas.microsoft.com/office/drawing/2014/main" id="{F96051C5-46E9-4105-BDB4-1FF800736DA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6CCEE84-31A5-4564-8C98-2276181F491F}"/>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515378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6E909-3368-49DC-81B3-8A926C32F5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EC44229-E491-43EE-8642-EDD5CC0DF9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0E666D4-7B76-423E-8F29-2267086A0B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7B822FB-A394-46CB-99CD-98EDE54926DF}"/>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6" name="Footer Placeholder 5">
            <a:extLst>
              <a:ext uri="{FF2B5EF4-FFF2-40B4-BE49-F238E27FC236}">
                <a16:creationId xmlns:a16="http://schemas.microsoft.com/office/drawing/2014/main" id="{69277183-0A93-4E9E-BF09-F6AD5E939F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3339DB-E412-44F0-BD25-70FB899C8AE3}"/>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321023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A38E4-B727-4918-BF23-C182FD12C8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4313203-E18B-4F16-A89E-FF7C72431F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B843374-B85B-40D2-AA4C-64BEDD5E76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5AC677D-FCB4-4877-9A20-79F49B025C11}"/>
              </a:ext>
            </a:extLst>
          </p:cNvPr>
          <p:cNvSpPr>
            <a:spLocks noGrp="1"/>
          </p:cNvSpPr>
          <p:nvPr>
            <p:ph type="dt" sz="half" idx="10"/>
          </p:nvPr>
        </p:nvSpPr>
        <p:spPr/>
        <p:txBody>
          <a:bodyPr/>
          <a:lstStyle/>
          <a:p>
            <a:fld id="{87E7D796-DB58-4B7A-99C2-EB81620C8F31}" type="datetimeFigureOut">
              <a:rPr lang="en-GB" smtClean="0"/>
              <a:t>07/01/2022</a:t>
            </a:fld>
            <a:endParaRPr lang="en-GB"/>
          </a:p>
        </p:txBody>
      </p:sp>
      <p:sp>
        <p:nvSpPr>
          <p:cNvPr id="6" name="Footer Placeholder 5">
            <a:extLst>
              <a:ext uri="{FF2B5EF4-FFF2-40B4-BE49-F238E27FC236}">
                <a16:creationId xmlns:a16="http://schemas.microsoft.com/office/drawing/2014/main" id="{38146862-0748-42A7-A877-ABCC421B990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3F4677-C9FB-4845-B2F5-29D224FF2551}"/>
              </a:ext>
            </a:extLst>
          </p:cNvPr>
          <p:cNvSpPr>
            <a:spLocks noGrp="1"/>
          </p:cNvSpPr>
          <p:nvPr>
            <p:ph type="sldNum" sz="quarter" idx="12"/>
          </p:nvPr>
        </p:nvSpPr>
        <p:spPr/>
        <p:txBody>
          <a:bodyPr/>
          <a:lstStyle/>
          <a:p>
            <a:fld id="{80FFB230-5B63-4349-B0F9-4C464416B0E1}" type="slidenum">
              <a:rPr lang="en-GB" smtClean="0"/>
              <a:t>‹#›</a:t>
            </a:fld>
            <a:endParaRPr lang="en-GB"/>
          </a:p>
        </p:txBody>
      </p:sp>
    </p:spTree>
    <p:extLst>
      <p:ext uri="{BB962C8B-B14F-4D97-AF65-F5344CB8AC3E}">
        <p14:creationId xmlns:p14="http://schemas.microsoft.com/office/powerpoint/2010/main" val="2723898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49F448-09B4-4E87-A472-6BE06F2123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1BFCEC-CE79-443C-AA98-396360DD24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C0BE11-D7F7-4285-A6DA-02AE281CB9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E7D796-DB58-4B7A-99C2-EB81620C8F31}" type="datetimeFigureOut">
              <a:rPr lang="en-GB" smtClean="0"/>
              <a:t>07/01/2022</a:t>
            </a:fld>
            <a:endParaRPr lang="en-GB"/>
          </a:p>
        </p:txBody>
      </p:sp>
      <p:sp>
        <p:nvSpPr>
          <p:cNvPr id="5" name="Footer Placeholder 4">
            <a:extLst>
              <a:ext uri="{FF2B5EF4-FFF2-40B4-BE49-F238E27FC236}">
                <a16:creationId xmlns:a16="http://schemas.microsoft.com/office/drawing/2014/main" id="{9AFA464B-C15E-4DD9-B0DC-D1A9EDEBF8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B28BC5E-AFAA-4D87-8B21-DABFB83485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FFB230-5B63-4349-B0F9-4C464416B0E1}" type="slidenum">
              <a:rPr lang="en-GB" smtClean="0"/>
              <a:t>‹#›</a:t>
            </a:fld>
            <a:endParaRPr lang="en-GB"/>
          </a:p>
        </p:txBody>
      </p:sp>
    </p:spTree>
    <p:extLst>
      <p:ext uri="{BB962C8B-B14F-4D97-AF65-F5344CB8AC3E}">
        <p14:creationId xmlns:p14="http://schemas.microsoft.com/office/powerpoint/2010/main" val="3734147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forms.office.com/Pages/ShareFormPage.aspx?id=DQSIkWdsW0yxEjajBLZtrQAAAAAAAAAAAAO__RTA5EtUNTRKNjg0Mko0TlkyWFRFVEZPTUlEQjRJNi4u&amp;sharetoken=55IL0jlCvUuDFaWDFMNO" TargetMode="External"/><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AAC1A-70A5-435F-804B-8ABB2D5D6374}"/>
              </a:ext>
            </a:extLst>
          </p:cNvPr>
          <p:cNvSpPr>
            <a:spLocks noGrp="1"/>
          </p:cNvSpPr>
          <p:nvPr>
            <p:ph type="ctrTitle"/>
          </p:nvPr>
        </p:nvSpPr>
        <p:spPr/>
        <p:txBody>
          <a:bodyPr/>
          <a:lstStyle/>
          <a:p>
            <a:r>
              <a:rPr lang="en-GB" dirty="0"/>
              <a:t>Introduction to Safe Projects and Safe People</a:t>
            </a:r>
          </a:p>
        </p:txBody>
      </p:sp>
    </p:spTree>
    <p:extLst>
      <p:ext uri="{BB962C8B-B14F-4D97-AF65-F5344CB8AC3E}">
        <p14:creationId xmlns:p14="http://schemas.microsoft.com/office/powerpoint/2010/main" val="2712266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DC70B-7D4D-4125-ABA3-8BB3FF3E0C0D}"/>
              </a:ext>
            </a:extLst>
          </p:cNvPr>
          <p:cNvSpPr>
            <a:spLocks noGrp="1"/>
          </p:cNvSpPr>
          <p:nvPr>
            <p:ph type="title"/>
          </p:nvPr>
        </p:nvSpPr>
        <p:spPr/>
        <p:txBody>
          <a:bodyPr/>
          <a:lstStyle/>
          <a:p>
            <a:r>
              <a:rPr lang="en-GB" dirty="0"/>
              <a:t>Safe Projects</a:t>
            </a:r>
            <a:endParaRPr lang="en-DE" dirty="0"/>
          </a:p>
        </p:txBody>
      </p:sp>
      <p:sp>
        <p:nvSpPr>
          <p:cNvPr id="3" name="Content Placeholder 2">
            <a:extLst>
              <a:ext uri="{FF2B5EF4-FFF2-40B4-BE49-F238E27FC236}">
                <a16:creationId xmlns:a16="http://schemas.microsoft.com/office/drawing/2014/main" id="{07F8B478-A8C0-4F6E-835B-ED76D4CC4633}"/>
              </a:ext>
            </a:extLst>
          </p:cNvPr>
          <p:cNvSpPr>
            <a:spLocks noGrp="1"/>
          </p:cNvSpPr>
          <p:nvPr>
            <p:ph idx="1"/>
          </p:nvPr>
        </p:nvSpPr>
        <p:spPr/>
        <p:txBody>
          <a:bodyPr>
            <a:normAutofit fontScale="92500" lnSpcReduction="10000"/>
          </a:bodyPr>
          <a:lstStyle/>
          <a:p>
            <a:pPr>
              <a:buClr>
                <a:srgbClr val="F53F33"/>
              </a:buClr>
            </a:pPr>
            <a:r>
              <a:rPr lang="en-GB" sz="2200" dirty="0"/>
              <a:t>Safe Projects </a:t>
            </a:r>
            <a:r>
              <a:rPr lang="en-US" sz="2200" dirty="0"/>
              <a:t>are those that justify the use of the personal data. This justification could be that the expected outputs of the research will have an important public benefit.</a:t>
            </a:r>
          </a:p>
          <a:p>
            <a:pPr>
              <a:buClr>
                <a:srgbClr val="F53F33"/>
              </a:buClr>
            </a:pPr>
            <a:endParaRPr lang="en-US" sz="2200" dirty="0"/>
          </a:p>
          <a:p>
            <a:pPr>
              <a:buClr>
                <a:srgbClr val="F53F33"/>
              </a:buClr>
            </a:pPr>
            <a:r>
              <a:rPr lang="en-US" sz="2200" dirty="0"/>
              <a:t>It is important to consider if the project could be achieved without accessing the personal data. It would not be considered a Safe Project if the same outputs could be produced using anonymous or aggregate data.</a:t>
            </a:r>
          </a:p>
          <a:p>
            <a:pPr>
              <a:buClr>
                <a:srgbClr val="F53F33"/>
              </a:buClr>
            </a:pPr>
            <a:endParaRPr lang="en-US" sz="2200" dirty="0"/>
          </a:p>
          <a:p>
            <a:pPr>
              <a:buClr>
                <a:srgbClr val="F53F33"/>
              </a:buClr>
            </a:pPr>
            <a:r>
              <a:rPr lang="en-US" sz="2200" dirty="0"/>
              <a:t>Very often the decision on whether a project is ‘safe’ is taken by other stakeholders during the application process for accessing data, for example by the Data Access Request Service at NHS Digital.</a:t>
            </a:r>
          </a:p>
          <a:p>
            <a:pPr>
              <a:buClr>
                <a:srgbClr val="F53F33"/>
              </a:buClr>
            </a:pPr>
            <a:endParaRPr lang="en-US" sz="2200" dirty="0"/>
          </a:p>
          <a:p>
            <a:pPr>
              <a:buClr>
                <a:srgbClr val="F53F33"/>
              </a:buClr>
            </a:pPr>
            <a:r>
              <a:rPr lang="en-US" sz="2200" dirty="0"/>
              <a:t>Research is reliant on there being public support for research access to personal data and a positive public perception toward the research community. Considering if a project is ‘safe’ helps reduce the chance of negative publicity.  </a:t>
            </a:r>
          </a:p>
          <a:p>
            <a:endParaRPr lang="en-US" dirty="0"/>
          </a:p>
          <a:p>
            <a:endParaRPr lang="en-DE" dirty="0"/>
          </a:p>
        </p:txBody>
      </p:sp>
    </p:spTree>
    <p:extLst>
      <p:ext uri="{BB962C8B-B14F-4D97-AF65-F5344CB8AC3E}">
        <p14:creationId xmlns:p14="http://schemas.microsoft.com/office/powerpoint/2010/main" val="2005045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80B92-D73E-4F22-9610-7D4A1095746E}"/>
              </a:ext>
            </a:extLst>
          </p:cNvPr>
          <p:cNvSpPr>
            <a:spLocks noGrp="1"/>
          </p:cNvSpPr>
          <p:nvPr>
            <p:ph type="title"/>
          </p:nvPr>
        </p:nvSpPr>
        <p:spPr/>
        <p:txBody>
          <a:bodyPr/>
          <a:lstStyle/>
          <a:p>
            <a:r>
              <a:rPr lang="en-GB" dirty="0"/>
              <a:t>Ethical Projects</a:t>
            </a:r>
            <a:endParaRPr lang="en-DE" dirty="0"/>
          </a:p>
        </p:txBody>
      </p:sp>
      <p:sp>
        <p:nvSpPr>
          <p:cNvPr id="3" name="Content Placeholder 2">
            <a:extLst>
              <a:ext uri="{FF2B5EF4-FFF2-40B4-BE49-F238E27FC236}">
                <a16:creationId xmlns:a16="http://schemas.microsoft.com/office/drawing/2014/main" id="{29384816-A3DA-4479-A562-770C98C5FA2C}"/>
              </a:ext>
            </a:extLst>
          </p:cNvPr>
          <p:cNvSpPr>
            <a:spLocks noGrp="1"/>
          </p:cNvSpPr>
          <p:nvPr>
            <p:ph idx="1"/>
          </p:nvPr>
        </p:nvSpPr>
        <p:spPr/>
        <p:txBody>
          <a:bodyPr>
            <a:normAutofit/>
          </a:bodyPr>
          <a:lstStyle/>
          <a:p>
            <a:pPr>
              <a:buClr>
                <a:srgbClr val="F53F33"/>
              </a:buClr>
            </a:pPr>
            <a:r>
              <a:rPr lang="en-GB" sz="2000" dirty="0"/>
              <a:t>When considering if a project is ‘safe’ it may also be useful to consider the impact of the work on the data subjects and how the project will be ethically conducted.</a:t>
            </a:r>
          </a:p>
          <a:p>
            <a:pPr>
              <a:buClr>
                <a:srgbClr val="F53F33"/>
              </a:buClr>
            </a:pPr>
            <a:endParaRPr lang="en-GB" sz="2000" dirty="0"/>
          </a:p>
          <a:p>
            <a:pPr>
              <a:buClr>
                <a:srgbClr val="F53F33"/>
              </a:buClr>
            </a:pPr>
            <a:r>
              <a:rPr lang="en-GB" sz="2000" dirty="0"/>
              <a:t>This consideration may differ from your legal obligations:</a:t>
            </a:r>
          </a:p>
          <a:p>
            <a:pPr lvl="1">
              <a:buClr>
                <a:srgbClr val="F53F33"/>
              </a:buClr>
            </a:pPr>
            <a:r>
              <a:rPr lang="en-GB" sz="1600" dirty="0"/>
              <a:t>It may be possible to access data without consent i.e. using legitimate interest as a legal basis.</a:t>
            </a:r>
          </a:p>
          <a:p>
            <a:pPr lvl="1">
              <a:buClr>
                <a:srgbClr val="F53F33"/>
              </a:buClr>
            </a:pPr>
            <a:r>
              <a:rPr lang="en-GB" sz="1600" dirty="0"/>
              <a:t>However, it may be good practice to engage with data subjects or their representatives to review what concerns they might have about your project.</a:t>
            </a:r>
          </a:p>
          <a:p>
            <a:pPr lvl="1">
              <a:buClr>
                <a:srgbClr val="F53F33"/>
              </a:buClr>
            </a:pPr>
            <a:r>
              <a:rPr lang="en-GB" sz="1600" dirty="0"/>
              <a:t>This engagement can reassure data subjects about the use of their data. It can also improve your project design.</a:t>
            </a:r>
          </a:p>
          <a:p>
            <a:pPr lvl="1">
              <a:buClr>
                <a:srgbClr val="F53F33"/>
              </a:buClr>
            </a:pPr>
            <a:endParaRPr lang="en-GB" sz="1600" dirty="0"/>
          </a:p>
          <a:p>
            <a:pPr>
              <a:buClr>
                <a:srgbClr val="F53F33"/>
              </a:buClr>
            </a:pPr>
            <a:r>
              <a:rPr lang="en-GB" sz="2000" dirty="0"/>
              <a:t>The project should also be conducted ethically. </a:t>
            </a:r>
          </a:p>
          <a:p>
            <a:pPr lvl="1">
              <a:buClr>
                <a:srgbClr val="F53F33"/>
              </a:buClr>
            </a:pPr>
            <a:r>
              <a:rPr lang="en-GB" sz="1600" dirty="0"/>
              <a:t>Are any results published an honest account of your findings?</a:t>
            </a:r>
          </a:p>
          <a:p>
            <a:pPr lvl="1">
              <a:buClr>
                <a:srgbClr val="F53F33"/>
              </a:buClr>
            </a:pPr>
            <a:r>
              <a:rPr lang="en-GB" sz="1600" dirty="0"/>
              <a:t>Have you been open and transparent with your methods so that others may review your work?</a:t>
            </a:r>
          </a:p>
          <a:p>
            <a:pPr lvl="1">
              <a:buClr>
                <a:srgbClr val="F53F33"/>
              </a:buClr>
            </a:pPr>
            <a:r>
              <a:rPr lang="en-GB" sz="1600" dirty="0"/>
              <a:t>Does your work have the potential to negatively impact any group, particularly those that already experience marginalisation?</a:t>
            </a:r>
          </a:p>
          <a:p>
            <a:pPr lvl="1"/>
            <a:endParaRPr lang="en-GB" sz="1600" dirty="0"/>
          </a:p>
          <a:p>
            <a:endParaRPr lang="en-GB" sz="2000" dirty="0"/>
          </a:p>
        </p:txBody>
      </p:sp>
    </p:spTree>
    <p:extLst>
      <p:ext uri="{BB962C8B-B14F-4D97-AF65-F5344CB8AC3E}">
        <p14:creationId xmlns:p14="http://schemas.microsoft.com/office/powerpoint/2010/main" val="1259945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C12E0-E203-4517-8F04-3608A0D442EF}"/>
              </a:ext>
            </a:extLst>
          </p:cNvPr>
          <p:cNvSpPr>
            <a:spLocks noGrp="1"/>
          </p:cNvSpPr>
          <p:nvPr>
            <p:ph type="title"/>
          </p:nvPr>
        </p:nvSpPr>
        <p:spPr/>
        <p:txBody>
          <a:bodyPr/>
          <a:lstStyle/>
          <a:p>
            <a:r>
              <a:rPr lang="en-GB" dirty="0"/>
              <a:t>Safe Project Assessment</a:t>
            </a:r>
            <a:endParaRPr lang="en-DE" dirty="0"/>
          </a:p>
        </p:txBody>
      </p:sp>
      <p:sp>
        <p:nvSpPr>
          <p:cNvPr id="3" name="Content Placeholder 2">
            <a:extLst>
              <a:ext uri="{FF2B5EF4-FFF2-40B4-BE49-F238E27FC236}">
                <a16:creationId xmlns:a16="http://schemas.microsoft.com/office/drawing/2014/main" id="{D1F9CEAC-6D79-469A-9231-E21887AFC9A2}"/>
              </a:ext>
            </a:extLst>
          </p:cNvPr>
          <p:cNvSpPr>
            <a:spLocks noGrp="1"/>
          </p:cNvSpPr>
          <p:nvPr>
            <p:ph idx="1"/>
          </p:nvPr>
        </p:nvSpPr>
        <p:spPr/>
        <p:txBody>
          <a:bodyPr>
            <a:normAutofit/>
          </a:bodyPr>
          <a:lstStyle/>
          <a:p>
            <a:pPr marL="0" indent="0">
              <a:buNone/>
            </a:pPr>
            <a:r>
              <a:rPr lang="en-GB" sz="1800" dirty="0"/>
              <a:t>Would you consider the following projects to be ‘safe’?</a:t>
            </a:r>
            <a:endParaRPr lang="en-DE" sz="1800" dirty="0"/>
          </a:p>
        </p:txBody>
      </p:sp>
      <p:sp>
        <p:nvSpPr>
          <p:cNvPr id="5" name="Rectangle 4">
            <a:extLst>
              <a:ext uri="{FF2B5EF4-FFF2-40B4-BE49-F238E27FC236}">
                <a16:creationId xmlns:a16="http://schemas.microsoft.com/office/drawing/2014/main" id="{A85BD08C-AB97-4FE7-805A-8AEF5FE458E7}"/>
              </a:ext>
            </a:extLst>
          </p:cNvPr>
          <p:cNvSpPr/>
          <p:nvPr/>
        </p:nvSpPr>
        <p:spPr>
          <a:xfrm>
            <a:off x="838198" y="2549236"/>
            <a:ext cx="2126675" cy="362772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600" dirty="0"/>
              <a:t>A project wishes to access health records without patient consent. This is to be done in order to ascertain if a recent health care policy change has had a negative impact on patients.</a:t>
            </a:r>
            <a:endParaRPr lang="en-DE" sz="1600" dirty="0"/>
          </a:p>
        </p:txBody>
      </p:sp>
      <p:sp>
        <p:nvSpPr>
          <p:cNvPr id="12" name="Rectangle 11">
            <a:extLst>
              <a:ext uri="{FF2B5EF4-FFF2-40B4-BE49-F238E27FC236}">
                <a16:creationId xmlns:a16="http://schemas.microsoft.com/office/drawing/2014/main" id="{E1D4CC99-7755-483B-812F-B969E3652952}"/>
              </a:ext>
            </a:extLst>
          </p:cNvPr>
          <p:cNvSpPr/>
          <p:nvPr/>
        </p:nvSpPr>
        <p:spPr>
          <a:xfrm>
            <a:off x="9227125" y="2549236"/>
            <a:ext cx="2126675" cy="362772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600" dirty="0"/>
              <a:t>A large technology company wishes to access patient health data in order to develop diagnostic AI. Consent is not required but no patient engagement has taken place. The company has a poor reputation with regard to privacy and this project is outside of their usual business area. </a:t>
            </a:r>
            <a:endParaRPr lang="en-DE" sz="1600" dirty="0"/>
          </a:p>
        </p:txBody>
      </p:sp>
      <p:sp>
        <p:nvSpPr>
          <p:cNvPr id="13" name="Rectangle 12">
            <a:extLst>
              <a:ext uri="{FF2B5EF4-FFF2-40B4-BE49-F238E27FC236}">
                <a16:creationId xmlns:a16="http://schemas.microsoft.com/office/drawing/2014/main" id="{1FE403ED-8076-4F2A-B24C-37851D5ED669}"/>
              </a:ext>
            </a:extLst>
          </p:cNvPr>
          <p:cNvSpPr/>
          <p:nvPr/>
        </p:nvSpPr>
        <p:spPr>
          <a:xfrm>
            <a:off x="6418773" y="2549236"/>
            <a:ext cx="2126675" cy="362772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600" dirty="0"/>
              <a:t>A person wishes to access confidential crime data. They know that their neighbour was recently a victim of crime and wants to find out more so that they can better support them.</a:t>
            </a:r>
            <a:endParaRPr lang="en-DE" sz="1600" dirty="0"/>
          </a:p>
        </p:txBody>
      </p:sp>
      <p:sp>
        <p:nvSpPr>
          <p:cNvPr id="14" name="Rectangle 13">
            <a:extLst>
              <a:ext uri="{FF2B5EF4-FFF2-40B4-BE49-F238E27FC236}">
                <a16:creationId xmlns:a16="http://schemas.microsoft.com/office/drawing/2014/main" id="{CF28345A-9F40-4C13-BDF8-89E5F62A1311}"/>
              </a:ext>
            </a:extLst>
          </p:cNvPr>
          <p:cNvSpPr/>
          <p:nvPr/>
        </p:nvSpPr>
        <p:spPr>
          <a:xfrm>
            <a:off x="3646554" y="2549236"/>
            <a:ext cx="2126675" cy="362772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600" dirty="0"/>
              <a:t>A tobacco company wishes to access a longitudinal social survey. The people involved in the survey were asked about their smoking status. The tobacco company wishes to use the data to identify the best places for advertising.  </a:t>
            </a:r>
            <a:endParaRPr lang="en-DE" sz="1600" dirty="0"/>
          </a:p>
        </p:txBody>
      </p:sp>
    </p:spTree>
    <p:extLst>
      <p:ext uri="{BB962C8B-B14F-4D97-AF65-F5344CB8AC3E}">
        <p14:creationId xmlns:p14="http://schemas.microsoft.com/office/powerpoint/2010/main" val="3692392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P spid="13"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0A11E6B-C676-4200-A7A0-81025076A11B}"/>
              </a:ext>
            </a:extLst>
          </p:cNvPr>
          <p:cNvSpPr>
            <a:spLocks noGrp="1"/>
          </p:cNvSpPr>
          <p:nvPr>
            <p:ph type="title"/>
          </p:nvPr>
        </p:nvSpPr>
        <p:spPr/>
        <p:txBody>
          <a:bodyPr/>
          <a:lstStyle/>
          <a:p>
            <a:r>
              <a:rPr lang="en-GB" dirty="0"/>
              <a:t>Safe People</a:t>
            </a:r>
          </a:p>
        </p:txBody>
      </p:sp>
      <p:sp>
        <p:nvSpPr>
          <p:cNvPr id="2" name="Text Placeholder 1"/>
          <p:cNvSpPr>
            <a:spLocks noGrp="1"/>
          </p:cNvSpPr>
          <p:nvPr>
            <p:ph type="body" sz="quarter" idx="4294967295"/>
          </p:nvPr>
        </p:nvSpPr>
        <p:spPr>
          <a:xfrm>
            <a:off x="838200" y="1779100"/>
            <a:ext cx="10803467" cy="2054346"/>
          </a:xfrm>
        </p:spPr>
        <p:txBody>
          <a:bodyPr>
            <a:normAutofit/>
          </a:bodyPr>
          <a:lstStyle/>
          <a:p>
            <a:pPr>
              <a:buClr>
                <a:srgbClr val="F53F33"/>
              </a:buClr>
            </a:pPr>
            <a:r>
              <a:rPr lang="en-US" sz="2400" dirty="0"/>
              <a:t>When accessing confidential data, e.g. in a Safe Setting, it’s essential that only Safe People can access the data.</a:t>
            </a:r>
          </a:p>
          <a:p>
            <a:pPr marL="0" indent="0">
              <a:buClr>
                <a:srgbClr val="F53F33"/>
              </a:buClr>
              <a:buNone/>
            </a:pPr>
            <a:endParaRPr lang="en-US" sz="2400" dirty="0"/>
          </a:p>
          <a:p>
            <a:pPr>
              <a:buClr>
                <a:srgbClr val="F53F33"/>
              </a:buClr>
            </a:pPr>
            <a:r>
              <a:rPr lang="en-US" sz="2400" dirty="0"/>
              <a:t>Why is this important?</a:t>
            </a:r>
          </a:p>
          <a:p>
            <a:endParaRPr lang="en-US" dirty="0"/>
          </a:p>
        </p:txBody>
      </p:sp>
    </p:spTree>
    <p:extLst>
      <p:ext uri="{BB962C8B-B14F-4D97-AF65-F5344CB8AC3E}">
        <p14:creationId xmlns:p14="http://schemas.microsoft.com/office/powerpoint/2010/main" val="3652384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F8464-3721-4CD2-80E9-F439D60962EE}"/>
              </a:ext>
            </a:extLst>
          </p:cNvPr>
          <p:cNvSpPr>
            <a:spLocks noGrp="1"/>
          </p:cNvSpPr>
          <p:nvPr>
            <p:ph type="title"/>
          </p:nvPr>
        </p:nvSpPr>
        <p:spPr/>
        <p:txBody>
          <a:bodyPr/>
          <a:lstStyle/>
          <a:p>
            <a:r>
              <a:rPr lang="en-GB" dirty="0"/>
              <a:t>Importance of Safe People</a:t>
            </a:r>
          </a:p>
        </p:txBody>
      </p:sp>
      <p:sp>
        <p:nvSpPr>
          <p:cNvPr id="3" name="Content Placeholder 2">
            <a:extLst>
              <a:ext uri="{FF2B5EF4-FFF2-40B4-BE49-F238E27FC236}">
                <a16:creationId xmlns:a16="http://schemas.microsoft.com/office/drawing/2014/main" id="{E2BBD083-5817-4D72-B612-C3A9F73E9BCD}"/>
              </a:ext>
            </a:extLst>
          </p:cNvPr>
          <p:cNvSpPr>
            <a:spLocks noGrp="1"/>
          </p:cNvSpPr>
          <p:nvPr>
            <p:ph idx="1"/>
          </p:nvPr>
        </p:nvSpPr>
        <p:spPr/>
        <p:txBody>
          <a:bodyPr>
            <a:normAutofit/>
          </a:bodyPr>
          <a:lstStyle/>
          <a:p>
            <a:pPr>
              <a:buClr>
                <a:srgbClr val="F53F33"/>
              </a:buClr>
            </a:pPr>
            <a:r>
              <a:rPr lang="en-GB" sz="2400" dirty="0"/>
              <a:t>Avoid mistakes that might lead to confidential data being exposed.</a:t>
            </a:r>
            <a:endParaRPr lang="en-GB" sz="2000" dirty="0"/>
          </a:p>
          <a:p>
            <a:pPr>
              <a:buClr>
                <a:srgbClr val="F53F33"/>
              </a:buClr>
            </a:pPr>
            <a:endParaRPr lang="en-GB" sz="2400" dirty="0"/>
          </a:p>
          <a:p>
            <a:pPr>
              <a:buClr>
                <a:srgbClr val="F53F33"/>
              </a:buClr>
            </a:pPr>
            <a:r>
              <a:rPr lang="en-GB" sz="2400" dirty="0"/>
              <a:t>Ensures that only people with the right motivation access confidential data.</a:t>
            </a:r>
          </a:p>
          <a:p>
            <a:pPr>
              <a:buClr>
                <a:srgbClr val="F53F33"/>
              </a:buClr>
            </a:pPr>
            <a:endParaRPr lang="en-GB" sz="2400" dirty="0"/>
          </a:p>
          <a:p>
            <a:pPr>
              <a:buClr>
                <a:srgbClr val="F53F33"/>
              </a:buClr>
            </a:pPr>
            <a:r>
              <a:rPr lang="en-GB" sz="2400" dirty="0"/>
              <a:t>Encourage data owners to make data available to the research community.</a:t>
            </a:r>
          </a:p>
          <a:p>
            <a:pPr>
              <a:buClr>
                <a:srgbClr val="F53F33"/>
              </a:buClr>
            </a:pPr>
            <a:endParaRPr lang="en-GB" sz="2400" dirty="0"/>
          </a:p>
          <a:p>
            <a:pPr>
              <a:buClr>
                <a:srgbClr val="F53F33"/>
              </a:buClr>
            </a:pPr>
            <a:r>
              <a:rPr lang="en-GB" sz="2400" dirty="0"/>
              <a:t>Maintain public trust and confidence.</a:t>
            </a:r>
          </a:p>
          <a:p>
            <a:pPr>
              <a:buClr>
                <a:srgbClr val="F53F33"/>
              </a:buClr>
            </a:pPr>
            <a:endParaRPr lang="en-GB" sz="2400" dirty="0"/>
          </a:p>
        </p:txBody>
      </p:sp>
    </p:spTree>
    <p:extLst>
      <p:ext uri="{BB962C8B-B14F-4D97-AF65-F5344CB8AC3E}">
        <p14:creationId xmlns:p14="http://schemas.microsoft.com/office/powerpoint/2010/main" val="3656229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4294967295"/>
          </p:nvPr>
        </p:nvSpPr>
        <p:spPr>
          <a:xfrm>
            <a:off x="838200" y="1872125"/>
            <a:ext cx="10803467" cy="4620750"/>
          </a:xfrm>
        </p:spPr>
        <p:txBody>
          <a:bodyPr>
            <a:normAutofit fontScale="92500" lnSpcReduction="10000"/>
          </a:bodyPr>
          <a:lstStyle/>
          <a:p>
            <a:pPr>
              <a:buClr>
                <a:srgbClr val="F53F33"/>
              </a:buClr>
            </a:pPr>
            <a:r>
              <a:rPr lang="en-GB" sz="2200" dirty="0"/>
              <a:t>Appreciation of confidential data: the data do not belong to us just because we have access to the data for research.</a:t>
            </a:r>
          </a:p>
          <a:p>
            <a:pPr>
              <a:buClr>
                <a:srgbClr val="F53F33"/>
              </a:buClr>
            </a:pPr>
            <a:endParaRPr lang="en-GB" sz="2200" dirty="0"/>
          </a:p>
          <a:p>
            <a:pPr>
              <a:buClr>
                <a:srgbClr val="F53F33"/>
              </a:buClr>
            </a:pPr>
            <a:r>
              <a:rPr lang="en-GB" sz="2200"/>
              <a:t>Appreciate the ethical </a:t>
            </a:r>
            <a:r>
              <a:rPr lang="en-GB" sz="2200" dirty="0"/>
              <a:t>use of data.</a:t>
            </a:r>
          </a:p>
          <a:p>
            <a:pPr>
              <a:buClr>
                <a:srgbClr val="F53F33"/>
              </a:buClr>
            </a:pPr>
            <a:endParaRPr lang="en-GB" sz="2200" dirty="0"/>
          </a:p>
          <a:p>
            <a:pPr>
              <a:buClr>
                <a:srgbClr val="F53F33"/>
              </a:buClr>
            </a:pPr>
            <a:r>
              <a:rPr lang="en-GB" sz="2200" dirty="0"/>
              <a:t>No incentive to ‘misuse’ the data (e.g. selling on to others).</a:t>
            </a:r>
          </a:p>
          <a:p>
            <a:pPr>
              <a:buClr>
                <a:srgbClr val="F53F33"/>
              </a:buClr>
            </a:pPr>
            <a:endParaRPr lang="en-GB" sz="2200" dirty="0"/>
          </a:p>
          <a:p>
            <a:pPr>
              <a:buClr>
                <a:srgbClr val="F53F33"/>
              </a:buClr>
            </a:pPr>
            <a:r>
              <a:rPr lang="en-GB" sz="2200" dirty="0"/>
              <a:t>Understanding the consequences of misuse.</a:t>
            </a:r>
          </a:p>
          <a:p>
            <a:pPr>
              <a:buClr>
                <a:srgbClr val="F53F33"/>
              </a:buClr>
            </a:pPr>
            <a:endParaRPr lang="en-GB" sz="2200" dirty="0"/>
          </a:p>
          <a:p>
            <a:pPr>
              <a:buClr>
                <a:srgbClr val="F53F33"/>
              </a:buClr>
            </a:pPr>
            <a:r>
              <a:rPr lang="en-GB" sz="2200" dirty="0"/>
              <a:t>Willing to work with Safe Setting staff to achieve Safe Use of data together.</a:t>
            </a:r>
          </a:p>
          <a:p>
            <a:pPr>
              <a:buClr>
                <a:srgbClr val="F53F33"/>
              </a:buClr>
            </a:pPr>
            <a:endParaRPr lang="en-GB" sz="2200" dirty="0"/>
          </a:p>
          <a:p>
            <a:pPr>
              <a:buClr>
                <a:srgbClr val="F53F33"/>
              </a:buClr>
            </a:pPr>
            <a:r>
              <a:rPr lang="en-GB" sz="2200" dirty="0"/>
              <a:t>If they notice something is not quite right, or not convenient for them, will liaise with Safe Setting staff constructively.</a:t>
            </a:r>
          </a:p>
          <a:p>
            <a:endParaRPr lang="en-GB" sz="2133" dirty="0"/>
          </a:p>
        </p:txBody>
      </p:sp>
      <p:sp>
        <p:nvSpPr>
          <p:cNvPr id="9" name="Title 8">
            <a:extLst>
              <a:ext uri="{FF2B5EF4-FFF2-40B4-BE49-F238E27FC236}">
                <a16:creationId xmlns:a16="http://schemas.microsoft.com/office/drawing/2014/main" id="{C9483FD3-2E21-422D-A4B6-47EE2BE87334}"/>
              </a:ext>
            </a:extLst>
          </p:cNvPr>
          <p:cNvSpPr>
            <a:spLocks noGrp="1"/>
          </p:cNvSpPr>
          <p:nvPr>
            <p:ph type="title"/>
          </p:nvPr>
        </p:nvSpPr>
        <p:spPr/>
        <p:txBody>
          <a:bodyPr/>
          <a:lstStyle/>
          <a:p>
            <a:r>
              <a:rPr lang="en-GB" dirty="0"/>
              <a:t>What does it take to be a Safe Person?</a:t>
            </a:r>
          </a:p>
        </p:txBody>
      </p:sp>
    </p:spTree>
    <p:extLst>
      <p:ext uri="{BB962C8B-B14F-4D97-AF65-F5344CB8AC3E}">
        <p14:creationId xmlns:p14="http://schemas.microsoft.com/office/powerpoint/2010/main" val="3731965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88C5B9A-2638-5D4B-B990-D9777A5BBC5E}"/>
              </a:ext>
            </a:extLst>
          </p:cNvPr>
          <p:cNvSpPr txBox="1">
            <a:spLocks/>
          </p:cNvSpPr>
          <p:nvPr/>
        </p:nvSpPr>
        <p:spPr>
          <a:xfrm>
            <a:off x="838200" y="365125"/>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dirty="0"/>
              <a:t>Assessments for this module</a:t>
            </a:r>
          </a:p>
        </p:txBody>
      </p:sp>
      <p:sp>
        <p:nvSpPr>
          <p:cNvPr id="4" name="Content Placeholder 2">
            <a:extLst>
              <a:ext uri="{FF2B5EF4-FFF2-40B4-BE49-F238E27FC236}">
                <a16:creationId xmlns:a16="http://schemas.microsoft.com/office/drawing/2014/main" id="{03482DC5-98DB-9E4E-8C8A-2E83DCC73F94}"/>
              </a:ext>
            </a:extLst>
          </p:cNvPr>
          <p:cNvSpPr txBox="1">
            <a:spLocks/>
          </p:cNvSpPr>
          <p:nvPr/>
        </p:nvSpPr>
        <p:spPr>
          <a:xfrm>
            <a:off x="838200" y="1690688"/>
            <a:ext cx="10515600" cy="25566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buClr>
                <a:srgbClr val="F5333F"/>
              </a:buClr>
            </a:pPr>
            <a:endParaRPr lang="en-GB" u="sng" dirty="0"/>
          </a:p>
          <a:p>
            <a:pPr algn="l">
              <a:buClr>
                <a:srgbClr val="F5333F"/>
              </a:buClr>
            </a:pPr>
            <a:r>
              <a:rPr lang="en-US" u="sng" dirty="0">
                <a:solidFill>
                  <a:prstClr val="black"/>
                </a:solidFill>
                <a:hlinkClick r:id="rId3"/>
              </a:rPr>
              <a:t>SDAP: Safe Analyst Training – Introduction to Safe Projects and Safe People</a:t>
            </a:r>
            <a:endParaRPr lang="en-GB" u="sng" dirty="0">
              <a:solidFill>
                <a:prstClr val="black"/>
              </a:solidFill>
            </a:endParaRPr>
          </a:p>
          <a:p>
            <a:pPr>
              <a:buClr>
                <a:srgbClr val="F5333F"/>
              </a:buClr>
            </a:pPr>
            <a:endParaRPr lang="en-GB" u="sng" dirty="0">
              <a:solidFill>
                <a:prstClr val="black"/>
              </a:solidFill>
            </a:endParaRPr>
          </a:p>
        </p:txBody>
      </p:sp>
      <p:grpSp>
        <p:nvGrpSpPr>
          <p:cNvPr id="10" name="Group 9">
            <a:extLst>
              <a:ext uri="{FF2B5EF4-FFF2-40B4-BE49-F238E27FC236}">
                <a16:creationId xmlns:a16="http://schemas.microsoft.com/office/drawing/2014/main" id="{12F0A592-B376-4731-9D8B-31BA6D00DD6E}"/>
              </a:ext>
            </a:extLst>
          </p:cNvPr>
          <p:cNvGrpSpPr/>
          <p:nvPr/>
        </p:nvGrpSpPr>
        <p:grpSpPr>
          <a:xfrm>
            <a:off x="524552" y="4122549"/>
            <a:ext cx="8944914" cy="2006401"/>
            <a:chOff x="431561" y="3977023"/>
            <a:chExt cx="11437359" cy="2637483"/>
          </a:xfrm>
        </p:grpSpPr>
        <p:sp>
          <p:nvSpPr>
            <p:cNvPr id="11" name="TextBox 10">
              <a:extLst>
                <a:ext uri="{FF2B5EF4-FFF2-40B4-BE49-F238E27FC236}">
                  <a16:creationId xmlns:a16="http://schemas.microsoft.com/office/drawing/2014/main" id="{63E7375E-222E-4E3D-8AD1-3F74B39C153C}"/>
                </a:ext>
              </a:extLst>
            </p:cNvPr>
            <p:cNvSpPr txBox="1"/>
            <p:nvPr/>
          </p:nvSpPr>
          <p:spPr>
            <a:xfrm>
              <a:off x="431561" y="3977023"/>
              <a:ext cx="11437359" cy="797043"/>
            </a:xfrm>
            <a:prstGeom prst="rect">
              <a:avLst/>
            </a:prstGeom>
            <a:noFill/>
          </p:spPr>
          <p:txBody>
            <a:bodyPr wrap="square" rtlCol="0">
              <a:spAutoFit/>
            </a:bodyPr>
            <a:lstStyle/>
            <a:p>
              <a:r>
                <a:rPr lang="en-GB" dirty="0"/>
                <a:t>Created by Cancer Research UK, DKFZ, and The Health Foundation for the Safe Data Access Professionals Working Group</a:t>
              </a:r>
            </a:p>
          </p:txBody>
        </p:sp>
        <p:grpSp>
          <p:nvGrpSpPr>
            <p:cNvPr id="12" name="Group 11">
              <a:extLst>
                <a:ext uri="{FF2B5EF4-FFF2-40B4-BE49-F238E27FC236}">
                  <a16:creationId xmlns:a16="http://schemas.microsoft.com/office/drawing/2014/main" id="{E8E10D83-2D21-4016-A380-2192E7067E63}"/>
                </a:ext>
              </a:extLst>
            </p:cNvPr>
            <p:cNvGrpSpPr/>
            <p:nvPr/>
          </p:nvGrpSpPr>
          <p:grpSpPr>
            <a:xfrm>
              <a:off x="1336812" y="5064860"/>
              <a:ext cx="9518376" cy="1549646"/>
              <a:chOff x="1269079" y="5098727"/>
              <a:chExt cx="9518376" cy="1549646"/>
            </a:xfrm>
          </p:grpSpPr>
          <p:pic>
            <p:nvPicPr>
              <p:cNvPr id="13" name="Picture 12">
                <a:extLst>
                  <a:ext uri="{FF2B5EF4-FFF2-40B4-BE49-F238E27FC236}">
                    <a16:creationId xmlns:a16="http://schemas.microsoft.com/office/drawing/2014/main" id="{030E4B10-0398-4300-B901-AE284BA8DE5B}"/>
                  </a:ext>
                </a:extLst>
              </p:cNvPr>
              <p:cNvPicPr>
                <a:picLocks noChangeAspect="1"/>
              </p:cNvPicPr>
              <p:nvPr/>
            </p:nvPicPr>
            <p:blipFill>
              <a:blip r:embed="rId4"/>
              <a:stretch>
                <a:fillRect/>
              </a:stretch>
            </p:blipFill>
            <p:spPr>
              <a:xfrm>
                <a:off x="1269079" y="5098727"/>
                <a:ext cx="2590800" cy="1543050"/>
              </a:xfrm>
              <a:prstGeom prst="rect">
                <a:avLst/>
              </a:prstGeom>
            </p:spPr>
          </p:pic>
          <p:pic>
            <p:nvPicPr>
              <p:cNvPr id="14" name="Picture 13">
                <a:extLst>
                  <a:ext uri="{FF2B5EF4-FFF2-40B4-BE49-F238E27FC236}">
                    <a16:creationId xmlns:a16="http://schemas.microsoft.com/office/drawing/2014/main" id="{32986621-BF36-4323-84F9-85F1F46A5B0F}"/>
                  </a:ext>
                </a:extLst>
              </p:cNvPr>
              <p:cNvPicPr>
                <a:picLocks noChangeAspect="1"/>
              </p:cNvPicPr>
              <p:nvPr/>
            </p:nvPicPr>
            <p:blipFill>
              <a:blip r:embed="rId5"/>
              <a:stretch>
                <a:fillRect/>
              </a:stretch>
            </p:blipFill>
            <p:spPr>
              <a:xfrm>
                <a:off x="6410073" y="5098727"/>
                <a:ext cx="3035856" cy="1549646"/>
              </a:xfrm>
              <a:prstGeom prst="rect">
                <a:avLst/>
              </a:prstGeom>
            </p:spPr>
          </p:pic>
          <p:pic>
            <p:nvPicPr>
              <p:cNvPr id="15" name="Picture 2" descr="https://lists.office.com/Images/4473892f-71e0-46fc-8dec-273902b51349/16738768-dbf2-4938-b488-aa73988ccd24/TBF8Z9KY6NHDS0939I6EM4FWJT/ef43efc7-870c-4d4f-af6f-ea56a1f7f420">
                <a:extLst>
                  <a:ext uri="{FF2B5EF4-FFF2-40B4-BE49-F238E27FC236}">
                    <a16:creationId xmlns:a16="http://schemas.microsoft.com/office/drawing/2014/main" id="{90601FF1-E389-4627-B472-BEF4A4A718C9}"/>
                  </a:ext>
                </a:extLst>
              </p:cNvPr>
              <p:cNvPicPr>
                <a:picLocks noChangeAspect="1" noChangeArrowheads="1"/>
              </p:cNvPicPr>
              <p:nvPr/>
            </p:nvPicPr>
            <p:blipFill>
              <a:blip r:embed="rId6" cstate="hqprint">
                <a:extLst>
                  <a:ext uri="{28A0092B-C50C-407E-A947-70E740481C1C}">
                    <a14:useLocalDpi xmlns:a14="http://schemas.microsoft.com/office/drawing/2010/main" val="0"/>
                  </a:ext>
                </a:extLst>
              </a:blip>
              <a:srcRect/>
              <a:stretch>
                <a:fillRect/>
              </a:stretch>
            </p:blipFill>
            <p:spPr bwMode="auto">
              <a:xfrm>
                <a:off x="9445929" y="5214144"/>
                <a:ext cx="1341526" cy="131881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41DD414A-D681-46EB-B67E-A7C00669E810}"/>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3859879" y="5514602"/>
                <a:ext cx="2550194" cy="719028"/>
              </a:xfrm>
              <a:prstGeom prst="rect">
                <a:avLst/>
              </a:prstGeom>
            </p:spPr>
          </p:pic>
        </p:grpSp>
      </p:grpSp>
      <p:pic>
        <p:nvPicPr>
          <p:cNvPr id="2" name="Picture 1"/>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8851474" y="4833550"/>
            <a:ext cx="2300543" cy="1478739"/>
          </a:xfrm>
          <a:prstGeom prst="rect">
            <a:avLst/>
          </a:prstGeom>
        </p:spPr>
      </p:pic>
    </p:spTree>
    <p:extLst>
      <p:ext uri="{BB962C8B-B14F-4D97-AF65-F5344CB8AC3E}">
        <p14:creationId xmlns:p14="http://schemas.microsoft.com/office/powerpoint/2010/main" val="20803407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6B62DEBCB8C194694EA0AA946176452" ma:contentTypeVersion="10" ma:contentTypeDescription="Create a new document." ma:contentTypeScope="" ma:versionID="975036cc069906ea1d675c63259b9165">
  <xsd:schema xmlns:xsd="http://www.w3.org/2001/XMLSchema" xmlns:xs="http://www.w3.org/2001/XMLSchema" xmlns:p="http://schemas.microsoft.com/office/2006/metadata/properties" xmlns:ns3="7ef179fa-8040-4e24-abfc-63344607b0fe" xmlns:ns4="cf33824a-33ee-4d8b-af19-973eb859d156" targetNamespace="http://schemas.microsoft.com/office/2006/metadata/properties" ma:root="true" ma:fieldsID="f974d53e7c6e2f99435a6287f0367ec6" ns3:_="" ns4:_="">
    <xsd:import namespace="7ef179fa-8040-4e24-abfc-63344607b0fe"/>
    <xsd:import namespace="cf33824a-33ee-4d8b-af19-973eb859d15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f179fa-8040-4e24-abfc-63344607b0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33824a-33ee-4d8b-af19-973eb859d15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388A09-0E98-417E-8A2D-8BFF357AE881}">
  <ds:schemaRefs>
    <ds:schemaRef ds:uri="http://schemas.microsoft.com/office/2006/documentManagement/types"/>
    <ds:schemaRef ds:uri="cf33824a-33ee-4d8b-af19-973eb859d156"/>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7ef179fa-8040-4e24-abfc-63344607b0fe"/>
    <ds:schemaRef ds:uri="http://www.w3.org/XML/1998/namespace"/>
  </ds:schemaRefs>
</ds:datastoreItem>
</file>

<file path=customXml/itemProps2.xml><?xml version="1.0" encoding="utf-8"?>
<ds:datastoreItem xmlns:ds="http://schemas.openxmlformats.org/officeDocument/2006/customXml" ds:itemID="{AF4E28A9-D323-4F94-8918-21E13EBE8876}">
  <ds:schemaRefs>
    <ds:schemaRef ds:uri="http://schemas.microsoft.com/sharepoint/v3/contenttype/forms"/>
  </ds:schemaRefs>
</ds:datastoreItem>
</file>

<file path=customXml/itemProps3.xml><?xml version="1.0" encoding="utf-8"?>
<ds:datastoreItem xmlns:ds="http://schemas.openxmlformats.org/officeDocument/2006/customXml" ds:itemID="{C1B402A4-F0BB-4606-B21F-1BD5FCF18D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f179fa-8040-4e24-abfc-63344607b0fe"/>
    <ds:schemaRef ds:uri="cf33824a-33ee-4d8b-af19-973eb859d1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757</TotalTime>
  <Words>1409</Words>
  <Application>Microsoft Office PowerPoint</Application>
  <PresentationFormat>Widescreen</PresentationFormat>
  <Paragraphs>98</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Introduction to Safe Projects and Safe People</vt:lpstr>
      <vt:lpstr>Safe Projects</vt:lpstr>
      <vt:lpstr>Ethical Projects</vt:lpstr>
      <vt:lpstr>Safe Project Assessment</vt:lpstr>
      <vt:lpstr>Safe People</vt:lpstr>
      <vt:lpstr>Importance of Safe People</vt:lpstr>
      <vt:lpstr>What does it take to be a Safe Person?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Safe Outputs</dc:title>
  <dc:creator>Simon Parker</dc:creator>
  <cp:lastModifiedBy>Cadwallader, Helen J</cp:lastModifiedBy>
  <cp:revision>48</cp:revision>
  <dcterms:created xsi:type="dcterms:W3CDTF">2019-08-06T14:43:24Z</dcterms:created>
  <dcterms:modified xsi:type="dcterms:W3CDTF">2022-01-07T15:56:51Z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0x010100F6B62DEBCB8C194694EA0AA946176452</vt:lpwstr>
  </property>
</Properties>
</file>